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9144000" cy="6858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4383" y="2338527"/>
            <a:ext cx="8495233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6482" y="81737"/>
            <a:ext cx="6511035" cy="881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0958" y="3279394"/>
            <a:ext cx="8022082" cy="230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30056" y="6591096"/>
            <a:ext cx="2286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ngroup.com/articles/usability-101-introduction-to-usability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Handbook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Hand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Handbook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Handbook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sToolboxHandbook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mployee.id.tue.nl/g.w.m.rauterberg/lecturenotes/UsabilityMetho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soft.pl/czytelnia/jakosc/jabadaniesatysf4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ms.businesswire.com/bwapps/mediaserver/ViewMedia?mgid=280693&amp;vid=5&amp;download=1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6540" marR="5080" indent="-12598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Metody </a:t>
            </a:r>
            <a:r>
              <a:rPr dirty="0"/>
              <a:t>i </a:t>
            </a:r>
            <a:r>
              <a:rPr spc="-5" dirty="0"/>
              <a:t>techniki badania użyteczności  </a:t>
            </a:r>
            <a:r>
              <a:rPr spc="-10" dirty="0"/>
              <a:t>systemów</a:t>
            </a:r>
            <a:r>
              <a:rPr spc="70" dirty="0"/>
              <a:t> </a:t>
            </a:r>
            <a:r>
              <a:rPr spc="-10" dirty="0"/>
              <a:t>informatycznych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2376" y="3872306"/>
            <a:ext cx="28663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l-PL" sz="2000" spc="-10" dirty="0">
                <a:solidFill>
                  <a:srgbClr val="FFC000"/>
                </a:solidFill>
                <a:latin typeface="Arial Black"/>
                <a:cs typeface="Arial Black"/>
              </a:rPr>
              <a:t>Kamil Bortko</a:t>
            </a:r>
            <a:endParaRPr sz="2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169" y="244855"/>
            <a:ext cx="6051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Oprogramowanie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laboratoryjne</a:t>
            </a:r>
          </a:p>
        </p:txBody>
      </p:sp>
      <p:sp>
        <p:nvSpPr>
          <p:cNvPr id="3" name="object 3"/>
          <p:cNvSpPr/>
          <p:nvPr/>
        </p:nvSpPr>
        <p:spPr>
          <a:xfrm>
            <a:off x="2075190" y="928207"/>
            <a:ext cx="5651253" cy="5179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169" y="244855"/>
            <a:ext cx="6051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Oprogramowanie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laboratoryjne</a:t>
            </a:r>
          </a:p>
        </p:txBody>
      </p:sp>
      <p:sp>
        <p:nvSpPr>
          <p:cNvPr id="3" name="object 3"/>
          <p:cNvSpPr/>
          <p:nvPr/>
        </p:nvSpPr>
        <p:spPr>
          <a:xfrm>
            <a:off x="1115567" y="807719"/>
            <a:ext cx="6516624" cy="5906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169" y="244855"/>
            <a:ext cx="6051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Oprogramowanie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laboratoryjne</a:t>
            </a:r>
          </a:p>
        </p:txBody>
      </p:sp>
      <p:sp>
        <p:nvSpPr>
          <p:cNvPr id="3" name="object 3"/>
          <p:cNvSpPr/>
          <p:nvPr/>
        </p:nvSpPr>
        <p:spPr>
          <a:xfrm>
            <a:off x="396240" y="1080353"/>
            <a:ext cx="8461248" cy="4774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370" y="1296416"/>
            <a:ext cx="7985125" cy="2563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625"/>
              <a:buFont typeface="Wingdings"/>
              <a:buChar char=""/>
              <a:tabLst>
                <a:tab pos="357505" algn="l"/>
              </a:tabLst>
            </a:pPr>
            <a:r>
              <a:rPr sz="1600" i="1" dirty="0">
                <a:latin typeface="Arial"/>
                <a:cs typeface="Arial"/>
              </a:rPr>
              <a:t>Według </a:t>
            </a:r>
            <a:r>
              <a:rPr sz="1600" i="1" spc="-10" dirty="0">
                <a:latin typeface="Arial"/>
                <a:cs typeface="Arial"/>
              </a:rPr>
              <a:t>podręcznika </a:t>
            </a:r>
            <a:r>
              <a:rPr sz="1600" i="1" spc="-5" dirty="0">
                <a:latin typeface="Arial"/>
                <a:cs typeface="Arial"/>
              </a:rPr>
              <a:t>dotyczącego </a:t>
            </a:r>
            <a:r>
              <a:rPr sz="1600" i="1" spc="-10" dirty="0">
                <a:latin typeface="Arial"/>
                <a:cs typeface="Arial"/>
              </a:rPr>
              <a:t>użyteczności „użyteczność </a:t>
            </a:r>
            <a:r>
              <a:rPr sz="1600" i="1" spc="-20" dirty="0">
                <a:latin typeface="Arial"/>
                <a:cs typeface="Arial"/>
              </a:rPr>
              <a:t>oznacza, </a:t>
            </a:r>
            <a:r>
              <a:rPr sz="1600" i="1" spc="-30" dirty="0">
                <a:latin typeface="Arial"/>
                <a:cs typeface="Arial"/>
              </a:rPr>
              <a:t>że </a:t>
            </a:r>
            <a:r>
              <a:rPr sz="1600" i="1" dirty="0">
                <a:latin typeface="Arial"/>
                <a:cs typeface="Arial"/>
              </a:rPr>
              <a:t>coś </a:t>
            </a:r>
            <a:r>
              <a:rPr sz="1600" i="1" spc="-15" dirty="0">
                <a:latin typeface="Arial"/>
                <a:cs typeface="Arial"/>
              </a:rPr>
              <a:t>działa  dobrze, </a:t>
            </a:r>
            <a:r>
              <a:rPr sz="1600" i="1" dirty="0">
                <a:latin typeface="Arial"/>
                <a:cs typeface="Arial"/>
              </a:rPr>
              <a:t>a </a:t>
            </a:r>
            <a:r>
              <a:rPr sz="1600" i="1" spc="-5" dirty="0">
                <a:latin typeface="Arial"/>
                <a:cs typeface="Arial"/>
              </a:rPr>
              <a:t>osoba posiadająca </a:t>
            </a:r>
            <a:r>
              <a:rPr sz="1600" i="1" spc="-10" dirty="0">
                <a:latin typeface="Arial"/>
                <a:cs typeface="Arial"/>
              </a:rPr>
              <a:t>przeciętne </a:t>
            </a:r>
            <a:r>
              <a:rPr sz="1600" i="1" spc="-5" dirty="0">
                <a:latin typeface="Arial"/>
                <a:cs typeface="Arial"/>
              </a:rPr>
              <a:t>umiejętności </a:t>
            </a:r>
            <a:r>
              <a:rPr sz="1600" i="1" dirty="0">
                <a:latin typeface="Arial"/>
                <a:cs typeface="Arial"/>
              </a:rPr>
              <a:t>i </a:t>
            </a:r>
            <a:r>
              <a:rPr sz="1600" i="1" spc="-5" dirty="0">
                <a:latin typeface="Arial"/>
                <a:cs typeface="Arial"/>
              </a:rPr>
              <a:t>doświadczenie potrafi </a:t>
            </a:r>
            <a:r>
              <a:rPr sz="1600" i="1" spc="-10" dirty="0">
                <a:latin typeface="Arial"/>
                <a:cs typeface="Arial"/>
              </a:rPr>
              <a:t>używać  </a:t>
            </a:r>
            <a:r>
              <a:rPr sz="1600" i="1" spc="-5" dirty="0">
                <a:latin typeface="Arial"/>
                <a:cs typeface="Arial"/>
              </a:rPr>
              <a:t>danej </a:t>
            </a:r>
            <a:r>
              <a:rPr sz="1600" i="1" spc="-20" dirty="0">
                <a:latin typeface="Arial"/>
                <a:cs typeface="Arial"/>
              </a:rPr>
              <a:t>rzeczy </a:t>
            </a:r>
            <a:r>
              <a:rPr sz="1600" i="1" spc="-10" dirty="0">
                <a:latin typeface="Arial"/>
                <a:cs typeface="Arial"/>
              </a:rPr>
              <a:t>zgodnie </a:t>
            </a:r>
            <a:r>
              <a:rPr sz="1600" i="1" spc="5" dirty="0">
                <a:latin typeface="Arial"/>
                <a:cs typeface="Arial"/>
              </a:rPr>
              <a:t>z </a:t>
            </a:r>
            <a:r>
              <a:rPr sz="1600" i="1" spc="-15" dirty="0">
                <a:latin typeface="Arial"/>
                <a:cs typeface="Arial"/>
              </a:rPr>
              <a:t>zamierzeniem </a:t>
            </a:r>
            <a:r>
              <a:rPr sz="1600" i="1" spc="-5" dirty="0">
                <a:latin typeface="Arial"/>
                <a:cs typeface="Arial"/>
              </a:rPr>
              <a:t>jej </a:t>
            </a:r>
            <a:r>
              <a:rPr sz="1600" i="1" spc="5" dirty="0">
                <a:latin typeface="Arial"/>
                <a:cs typeface="Arial"/>
              </a:rPr>
              <a:t>twórcy </a:t>
            </a:r>
            <a:r>
              <a:rPr sz="1600" i="1" dirty="0">
                <a:latin typeface="Arial"/>
                <a:cs typeface="Arial"/>
              </a:rPr>
              <a:t>i </a:t>
            </a:r>
            <a:r>
              <a:rPr sz="1600" i="1" spc="-5" dirty="0">
                <a:latin typeface="Arial"/>
                <a:cs typeface="Arial"/>
              </a:rPr>
              <a:t>bez uczucia bezradności”</a:t>
            </a:r>
            <a:r>
              <a:rPr sz="1600" i="1" spc="-1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[1].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Wingdings"/>
              <a:buChar char=""/>
            </a:pPr>
            <a:endParaRPr sz="2300">
              <a:latin typeface="Arial"/>
              <a:cs typeface="Arial"/>
            </a:endParaRPr>
          </a:p>
          <a:p>
            <a:pPr marL="356870" marR="51435" indent="-344805">
              <a:lnSpc>
                <a:spcPct val="100000"/>
              </a:lnSpc>
              <a:buClr>
                <a:srgbClr val="FFCC00"/>
              </a:buClr>
              <a:buSzPct val="90625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600" dirty="0">
                <a:latin typeface="Arial"/>
                <a:cs typeface="Arial"/>
              </a:rPr>
              <a:t>Inna definicja </a:t>
            </a:r>
            <a:r>
              <a:rPr sz="1600" spc="-5" dirty="0">
                <a:latin typeface="Arial"/>
                <a:cs typeface="Arial"/>
              </a:rPr>
              <a:t>użyteczności mówi, że </a:t>
            </a:r>
            <a:r>
              <a:rPr sz="1600" spc="-10" dirty="0">
                <a:latin typeface="Arial"/>
                <a:cs typeface="Arial"/>
              </a:rPr>
              <a:t>„</a:t>
            </a:r>
            <a:r>
              <a:rPr sz="1600" i="1" spc="-10" dirty="0">
                <a:latin typeface="Arial"/>
                <a:cs typeface="Arial"/>
              </a:rPr>
              <a:t>użyteczność </a:t>
            </a:r>
            <a:r>
              <a:rPr sz="1600" i="1" dirty="0">
                <a:latin typeface="Arial"/>
                <a:cs typeface="Arial"/>
              </a:rPr>
              <a:t>jest </a:t>
            </a:r>
            <a:r>
              <a:rPr sz="1600" i="1" spc="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nauka </a:t>
            </a:r>
            <a:r>
              <a:rPr sz="1600" i="1" spc="-10" dirty="0">
                <a:latin typeface="Arial"/>
                <a:cs typeface="Arial"/>
              </a:rPr>
              <a:t>zajmująca </a:t>
            </a:r>
            <a:r>
              <a:rPr sz="1600" i="1" dirty="0">
                <a:latin typeface="Arial"/>
                <a:cs typeface="Arial"/>
              </a:rPr>
              <a:t>się  </a:t>
            </a:r>
            <a:r>
              <a:rPr sz="1600" i="1" spc="-10" dirty="0">
                <a:latin typeface="Arial"/>
                <a:cs typeface="Arial"/>
              </a:rPr>
              <a:t>ergonomią </a:t>
            </a:r>
            <a:r>
              <a:rPr sz="1600" i="1" dirty="0">
                <a:latin typeface="Arial"/>
                <a:cs typeface="Arial"/>
              </a:rPr>
              <a:t>interaktywnych </a:t>
            </a:r>
            <a:r>
              <a:rPr sz="1600" i="1" spc="-20" dirty="0">
                <a:latin typeface="Arial"/>
                <a:cs typeface="Arial"/>
              </a:rPr>
              <a:t>urządzeń </a:t>
            </a:r>
            <a:r>
              <a:rPr sz="1600" i="1" dirty="0">
                <a:latin typeface="Arial"/>
                <a:cs typeface="Arial"/>
              </a:rPr>
              <a:t>i aplikacji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i="1" dirty="0">
                <a:latin typeface="Arial"/>
                <a:cs typeface="Arial"/>
              </a:rPr>
              <a:t>Pojęcie </a:t>
            </a:r>
            <a:r>
              <a:rPr sz="1600" i="1" spc="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stosowane jest </a:t>
            </a:r>
            <a:r>
              <a:rPr sz="1600" i="1" spc="-20" dirty="0">
                <a:latin typeface="Arial"/>
                <a:cs typeface="Arial"/>
              </a:rPr>
              <a:t>zazwyczaj  </a:t>
            </a:r>
            <a:r>
              <a:rPr sz="1600" i="1" spc="5" dirty="0">
                <a:latin typeface="Arial"/>
                <a:cs typeface="Arial"/>
              </a:rPr>
              <a:t>w </a:t>
            </a:r>
            <a:r>
              <a:rPr sz="1600" i="1" spc="-5" dirty="0">
                <a:latin typeface="Arial"/>
                <a:cs typeface="Arial"/>
              </a:rPr>
              <a:t>odniesieniu do </a:t>
            </a:r>
            <a:r>
              <a:rPr sz="1600" i="1" spc="-10" dirty="0">
                <a:latin typeface="Arial"/>
                <a:cs typeface="Arial"/>
              </a:rPr>
              <a:t>ergonomii </a:t>
            </a:r>
            <a:r>
              <a:rPr sz="1600" i="1" dirty="0">
                <a:latin typeface="Arial"/>
                <a:cs typeface="Arial"/>
              </a:rPr>
              <a:t>serwisów </a:t>
            </a:r>
            <a:r>
              <a:rPr sz="1600" i="1" spc="15" dirty="0">
                <a:latin typeface="Arial"/>
                <a:cs typeface="Arial"/>
              </a:rPr>
              <a:t>WWW </a:t>
            </a:r>
            <a:r>
              <a:rPr sz="1600" i="1" spc="-5" dirty="0">
                <a:latin typeface="Arial"/>
                <a:cs typeface="Arial"/>
              </a:rPr>
              <a:t>oraz aplikacji użytkowych. </a:t>
            </a:r>
            <a:r>
              <a:rPr sz="1600" i="1" spc="-10" dirty="0">
                <a:latin typeface="Arial"/>
                <a:cs typeface="Arial"/>
              </a:rPr>
              <a:t>Użyteczność  </a:t>
            </a:r>
            <a:r>
              <a:rPr sz="1600" i="1" spc="5" dirty="0">
                <a:latin typeface="Arial"/>
                <a:cs typeface="Arial"/>
              </a:rPr>
              <a:t>w ich </a:t>
            </a:r>
            <a:r>
              <a:rPr sz="1600" i="1" spc="-10" dirty="0">
                <a:latin typeface="Arial"/>
                <a:cs typeface="Arial"/>
              </a:rPr>
              <a:t>przypadku </a:t>
            </a:r>
            <a:r>
              <a:rPr sz="1600" i="1" dirty="0">
                <a:latin typeface="Arial"/>
                <a:cs typeface="Arial"/>
              </a:rPr>
              <a:t>skupia się </a:t>
            </a:r>
            <a:r>
              <a:rPr sz="1600" i="1" spc="-5" dirty="0">
                <a:latin typeface="Arial"/>
                <a:cs typeface="Arial"/>
              </a:rPr>
              <a:t>na: </a:t>
            </a:r>
            <a:r>
              <a:rPr sz="1600" i="1" dirty="0">
                <a:latin typeface="Arial"/>
                <a:cs typeface="Arial"/>
              </a:rPr>
              <a:t>intuicyjnej nawigacji, ułatwieniu</a:t>
            </a:r>
            <a:r>
              <a:rPr sz="1600" i="1" spc="-30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skanowania</a:t>
            </a:r>
            <a:endParaRPr sz="1600">
              <a:latin typeface="Arial"/>
              <a:cs typeface="Arial"/>
            </a:endParaRPr>
          </a:p>
          <a:p>
            <a:pPr marL="356870" marR="1067435">
              <a:lnSpc>
                <a:spcPct val="100000"/>
              </a:lnSpc>
              <a:spcBef>
                <a:spcPts val="5"/>
              </a:spcBef>
            </a:pPr>
            <a:r>
              <a:rPr sz="1600" i="1" spc="5" dirty="0">
                <a:latin typeface="Arial"/>
                <a:cs typeface="Arial"/>
              </a:rPr>
              <a:t>w </a:t>
            </a:r>
            <a:r>
              <a:rPr sz="1600" i="1" spc="-5" dirty="0">
                <a:latin typeface="Arial"/>
                <a:cs typeface="Arial"/>
              </a:rPr>
              <a:t>poszukiwaniu informacji oraz </a:t>
            </a:r>
            <a:r>
              <a:rPr sz="1600" i="1" spc="-10" dirty="0">
                <a:latin typeface="Arial"/>
                <a:cs typeface="Arial"/>
              </a:rPr>
              <a:t>zapewnieniu </a:t>
            </a:r>
            <a:r>
              <a:rPr sz="1600" i="1" spc="-15" dirty="0">
                <a:latin typeface="Arial"/>
                <a:cs typeface="Arial"/>
              </a:rPr>
              <a:t>zrozumiałej </a:t>
            </a:r>
            <a:r>
              <a:rPr sz="1600" i="1" spc="-5" dirty="0">
                <a:latin typeface="Arial"/>
                <a:cs typeface="Arial"/>
              </a:rPr>
              <a:t>dla użytkownika  komunikacji”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[2].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5647" y="244855"/>
            <a:ext cx="45129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Jakość </a:t>
            </a:r>
            <a:r>
              <a:rPr spc="-5" dirty="0">
                <a:solidFill>
                  <a:srgbClr val="666699"/>
                </a:solidFill>
              </a:rPr>
              <a:t>vs</a:t>
            </a:r>
            <a:r>
              <a:rPr spc="-9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użyteczność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2652" y="5222875"/>
            <a:ext cx="8086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Krug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Don’t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Make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Think,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Common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Sense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Approach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Web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Usability,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Edition.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New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Riders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Publishing,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2006.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Karwatka </a:t>
            </a:r>
            <a:r>
              <a:rPr sz="1200" spc="-45" dirty="0">
                <a:latin typeface="Arial"/>
                <a:cs typeface="Arial"/>
              </a:rPr>
              <a:t>T., </a:t>
            </a:r>
            <a:r>
              <a:rPr sz="1200" dirty="0">
                <a:latin typeface="Arial"/>
                <a:cs typeface="Arial"/>
              </a:rPr>
              <a:t>Usability </a:t>
            </a:r>
            <a:r>
              <a:rPr sz="1200" spc="-5" dirty="0">
                <a:latin typeface="Arial"/>
                <a:cs typeface="Arial"/>
              </a:rPr>
              <a:t>w </a:t>
            </a:r>
            <a:r>
              <a:rPr sz="1200" dirty="0">
                <a:latin typeface="Arial"/>
                <a:cs typeface="Arial"/>
              </a:rPr>
              <a:t>e-biznesie, </a:t>
            </a:r>
            <a:r>
              <a:rPr sz="1200" spc="-5" dirty="0">
                <a:latin typeface="Arial"/>
                <a:cs typeface="Arial"/>
              </a:rPr>
              <a:t>co kieruje twoim </a:t>
            </a:r>
            <a:r>
              <a:rPr sz="1200" dirty="0">
                <a:latin typeface="Arial"/>
                <a:cs typeface="Arial"/>
              </a:rPr>
              <a:t>klientem? Helion,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2009.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0" y="404825"/>
            <a:ext cx="49828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a normy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ISO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444" y="1094359"/>
            <a:ext cx="8049895" cy="492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8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Definicje użyteczności </a:t>
            </a:r>
            <a:r>
              <a:rPr sz="1800" spc="-5" dirty="0">
                <a:latin typeface="Arial"/>
                <a:cs typeface="Arial"/>
              </a:rPr>
              <a:t>zawarte </a:t>
            </a:r>
            <a:r>
              <a:rPr sz="1800" spc="5" dirty="0">
                <a:latin typeface="Arial"/>
                <a:cs typeface="Arial"/>
              </a:rPr>
              <a:t>są </a:t>
            </a:r>
            <a:r>
              <a:rPr sz="1800" spc="-5" dirty="0">
                <a:latin typeface="Arial"/>
                <a:cs typeface="Arial"/>
              </a:rPr>
              <a:t>również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5" dirty="0">
                <a:latin typeface="Arial"/>
                <a:cs typeface="Arial"/>
              </a:rPr>
              <a:t>normach </a:t>
            </a:r>
            <a:r>
              <a:rPr sz="1800" spc="-5" dirty="0">
                <a:latin typeface="Arial"/>
                <a:cs typeface="Arial"/>
              </a:rPr>
              <a:t>ISO. Część </a:t>
            </a:r>
            <a:r>
              <a:rPr sz="1800" dirty="0">
                <a:latin typeface="Arial"/>
                <a:cs typeface="Arial"/>
              </a:rPr>
              <a:t>11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normy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ISO 9241 </a:t>
            </a:r>
            <a:r>
              <a:rPr sz="1800" spc="-5" dirty="0">
                <a:latin typeface="Arial"/>
                <a:cs typeface="Arial"/>
              </a:rPr>
              <a:t>zatytułowana </a:t>
            </a:r>
            <a:r>
              <a:rPr sz="1800" spc="-10" dirty="0">
                <a:latin typeface="Arial"/>
                <a:cs typeface="Arial"/>
              </a:rPr>
              <a:t>„wytyczne </a:t>
            </a:r>
            <a:r>
              <a:rPr sz="1800" spc="-5" dirty="0">
                <a:latin typeface="Arial"/>
                <a:cs typeface="Arial"/>
              </a:rPr>
              <a:t>użyteczności” </a:t>
            </a:r>
            <a:r>
              <a:rPr sz="1800" dirty="0">
                <a:latin typeface="Arial"/>
                <a:cs typeface="Arial"/>
              </a:rPr>
              <a:t>definiuje </a:t>
            </a:r>
            <a:r>
              <a:rPr sz="1800" spc="-5" dirty="0">
                <a:latin typeface="Arial"/>
                <a:cs typeface="Arial"/>
              </a:rPr>
              <a:t>użyteczność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jako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„stopień, w </a:t>
            </a:r>
            <a:r>
              <a:rPr sz="1800" spc="5" dirty="0">
                <a:latin typeface="Arial"/>
                <a:cs typeface="Arial"/>
              </a:rPr>
              <a:t>jakim </a:t>
            </a:r>
            <a:r>
              <a:rPr sz="1800" dirty="0">
                <a:latin typeface="Arial"/>
                <a:cs typeface="Arial"/>
              </a:rPr>
              <a:t>produkt może zostać </a:t>
            </a:r>
            <a:r>
              <a:rPr sz="1800" spc="-5" dirty="0">
                <a:latin typeface="Arial"/>
                <a:cs typeface="Arial"/>
              </a:rPr>
              <a:t>użyty przez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określonego</a:t>
            </a:r>
            <a:endParaRPr sz="1800">
              <a:latin typeface="Arial"/>
              <a:cs typeface="Arial"/>
            </a:endParaRPr>
          </a:p>
          <a:p>
            <a:pPr marL="356870" marR="755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do </a:t>
            </a:r>
            <a:r>
              <a:rPr sz="1800" spc="5" dirty="0">
                <a:latin typeface="Arial"/>
                <a:cs typeface="Arial"/>
              </a:rPr>
              <a:t>osiągnięcia określonego celu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5" dirty="0">
                <a:latin typeface="Arial"/>
                <a:cs typeface="Arial"/>
              </a:rPr>
              <a:t>sposób </a:t>
            </a:r>
            <a:r>
              <a:rPr sz="1800" spc="-5" dirty="0">
                <a:latin typeface="Arial"/>
                <a:cs typeface="Arial"/>
              </a:rPr>
              <a:t>efektywny,</a:t>
            </a:r>
            <a:r>
              <a:rPr sz="1800" spc="-3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wydajny  </a:t>
            </a:r>
            <a:r>
              <a:rPr sz="1800" dirty="0">
                <a:latin typeface="Arial"/>
                <a:cs typeface="Arial"/>
              </a:rPr>
              <a:t>i satysfakcjonujący w określonym </a:t>
            </a:r>
            <a:r>
              <a:rPr sz="1800" spc="5" dirty="0">
                <a:latin typeface="Arial"/>
                <a:cs typeface="Arial"/>
              </a:rPr>
              <a:t>kontekście </a:t>
            </a:r>
            <a:r>
              <a:rPr sz="1800" dirty="0">
                <a:latin typeface="Arial"/>
                <a:cs typeface="Arial"/>
              </a:rPr>
              <a:t>stosowania”</a:t>
            </a:r>
            <a:r>
              <a:rPr sz="1800" spc="-2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[2].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88888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800" dirty="0">
                <a:latin typeface="Arial"/>
                <a:cs typeface="Arial"/>
              </a:rPr>
              <a:t>W normie ISO </a:t>
            </a:r>
            <a:r>
              <a:rPr sz="1800" spc="5" dirty="0">
                <a:latin typeface="Arial"/>
                <a:cs typeface="Arial"/>
              </a:rPr>
              <a:t>9126-1 </a:t>
            </a:r>
            <a:r>
              <a:rPr sz="1800" spc="-5" dirty="0">
                <a:latin typeface="Arial"/>
                <a:cs typeface="Arial"/>
              </a:rPr>
              <a:t>dotyczącej </a:t>
            </a:r>
            <a:r>
              <a:rPr sz="1800" dirty="0">
                <a:latin typeface="Arial"/>
                <a:cs typeface="Arial"/>
              </a:rPr>
              <a:t>jakości produktów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programowych,</a:t>
            </a:r>
            <a:endParaRPr sz="1800">
              <a:latin typeface="Arial"/>
              <a:cs typeface="Arial"/>
            </a:endParaRPr>
          </a:p>
          <a:p>
            <a:pPr marL="356870" marR="1257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użyteczność </a:t>
            </a:r>
            <a:r>
              <a:rPr sz="1800" dirty="0">
                <a:latin typeface="Arial"/>
                <a:cs typeface="Arial"/>
              </a:rPr>
              <a:t>definiowana </a:t>
            </a:r>
            <a:r>
              <a:rPr sz="1800" spc="5" dirty="0">
                <a:latin typeface="Arial"/>
                <a:cs typeface="Arial"/>
              </a:rPr>
              <a:t>jest jako </a:t>
            </a:r>
            <a:r>
              <a:rPr sz="1800" dirty="0">
                <a:latin typeface="Arial"/>
                <a:cs typeface="Arial"/>
              </a:rPr>
              <a:t>„zdolność oprogramowania do bycia  </a:t>
            </a:r>
            <a:r>
              <a:rPr sz="1800" spc="-5" dirty="0">
                <a:latin typeface="Arial"/>
                <a:cs typeface="Arial"/>
              </a:rPr>
              <a:t>zrozumiałym, </a:t>
            </a:r>
            <a:r>
              <a:rPr sz="1800" spc="-10" dirty="0">
                <a:latin typeface="Arial"/>
                <a:cs typeface="Arial"/>
              </a:rPr>
              <a:t>łatwym </a:t>
            </a:r>
            <a:r>
              <a:rPr sz="1800" dirty="0">
                <a:latin typeface="Arial"/>
                <a:cs typeface="Arial"/>
              </a:rPr>
              <a:t>do nauki i </a:t>
            </a:r>
            <a:r>
              <a:rPr sz="1800" spc="-5" dirty="0">
                <a:latin typeface="Arial"/>
                <a:cs typeface="Arial"/>
              </a:rPr>
              <a:t>użycia </a:t>
            </a:r>
            <a:r>
              <a:rPr sz="1800" dirty="0">
                <a:latin typeface="Arial"/>
                <a:cs typeface="Arial"/>
              </a:rPr>
              <a:t>oraz atrakcyjnym dla </a:t>
            </a: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w  określonych warunkach” [1]. </a:t>
            </a:r>
            <a:r>
              <a:rPr sz="1800" spc="-5" dirty="0">
                <a:latin typeface="Arial"/>
                <a:cs typeface="Arial"/>
              </a:rPr>
              <a:t>Norma </a:t>
            </a:r>
            <a:r>
              <a:rPr sz="1800" dirty="0">
                <a:latin typeface="Arial"/>
                <a:cs typeface="Arial"/>
              </a:rPr>
              <a:t>ISO </a:t>
            </a:r>
            <a:r>
              <a:rPr sz="1800" spc="10" dirty="0">
                <a:latin typeface="Arial"/>
                <a:cs typeface="Arial"/>
              </a:rPr>
              <a:t>9126-1 </a:t>
            </a:r>
            <a:r>
              <a:rPr sz="1800" dirty="0">
                <a:latin typeface="Arial"/>
                <a:cs typeface="Arial"/>
              </a:rPr>
              <a:t>w ostatnim czasie została  zastąpiona </a:t>
            </a:r>
            <a:r>
              <a:rPr sz="1800" spc="-5" dirty="0">
                <a:latin typeface="Arial"/>
                <a:cs typeface="Arial"/>
              </a:rPr>
              <a:t>przez </a:t>
            </a:r>
            <a:r>
              <a:rPr sz="1800" dirty="0">
                <a:latin typeface="Arial"/>
                <a:cs typeface="Arial"/>
              </a:rPr>
              <a:t>normę ISO 25010. Definicja użyteczności </a:t>
            </a:r>
            <a:r>
              <a:rPr sz="1800" spc="-5" dirty="0">
                <a:latin typeface="Arial"/>
                <a:cs typeface="Arial"/>
              </a:rPr>
              <a:t>zawarta </a:t>
            </a:r>
            <a:r>
              <a:rPr sz="1800" dirty="0">
                <a:latin typeface="Arial"/>
                <a:cs typeface="Arial"/>
              </a:rPr>
              <a:t>w tej  normie (ISO 25010) jest </a:t>
            </a:r>
            <a:r>
              <a:rPr sz="1800" spc="-5" dirty="0">
                <a:latin typeface="Arial"/>
                <a:cs typeface="Arial"/>
              </a:rPr>
              <a:t>zbieżna </a:t>
            </a:r>
            <a:r>
              <a:rPr sz="1800" dirty="0">
                <a:latin typeface="Arial"/>
                <a:cs typeface="Arial"/>
              </a:rPr>
              <a:t>z definicją umieszczoną w normie ISO  9241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[3].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marL="381000" lvl="1" indent="-213995">
              <a:lnSpc>
                <a:spcPct val="100000"/>
              </a:lnSpc>
              <a:buAutoNum type="arabicPlain"/>
              <a:tabLst>
                <a:tab pos="381635" algn="l"/>
              </a:tabLst>
            </a:pPr>
            <a:r>
              <a:rPr sz="1200" spc="-5" dirty="0">
                <a:latin typeface="Arial"/>
                <a:cs typeface="Arial"/>
              </a:rPr>
              <a:t>ISO 9126-1:2001(E), Software </a:t>
            </a:r>
            <a:r>
              <a:rPr sz="1200" dirty="0">
                <a:latin typeface="Arial"/>
                <a:cs typeface="Arial"/>
              </a:rPr>
              <a:t>engineering – </a:t>
            </a:r>
            <a:r>
              <a:rPr sz="1200" spc="-5" dirty="0">
                <a:latin typeface="Arial"/>
                <a:cs typeface="Arial"/>
              </a:rPr>
              <a:t>Product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Part </a:t>
            </a:r>
            <a:r>
              <a:rPr sz="1200" dirty="0">
                <a:latin typeface="Arial"/>
                <a:cs typeface="Arial"/>
              </a:rPr>
              <a:t>1: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2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model.</a:t>
            </a:r>
            <a:endParaRPr sz="1200">
              <a:latin typeface="Arial"/>
              <a:cs typeface="Arial"/>
            </a:endParaRPr>
          </a:p>
          <a:p>
            <a:pPr marL="167640" marR="379730" lvl="1">
              <a:lnSpc>
                <a:spcPct val="100000"/>
              </a:lnSpc>
              <a:buAutoNum type="arabicPlain"/>
              <a:tabLst>
                <a:tab pos="381635" algn="l"/>
              </a:tabLst>
            </a:pPr>
            <a:r>
              <a:rPr sz="1200" spc="-5" dirty="0">
                <a:latin typeface="Arial"/>
                <a:cs typeface="Arial"/>
              </a:rPr>
              <a:t>ISO </a:t>
            </a:r>
            <a:r>
              <a:rPr sz="1200" spc="-10" dirty="0">
                <a:latin typeface="Arial"/>
                <a:cs typeface="Arial"/>
              </a:rPr>
              <a:t>9241-11:1998(E), </a:t>
            </a:r>
            <a:r>
              <a:rPr sz="1200" spc="-5" dirty="0">
                <a:latin typeface="Arial"/>
                <a:cs typeface="Arial"/>
              </a:rPr>
              <a:t>Ergonomic requirements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office </a:t>
            </a:r>
            <a:r>
              <a:rPr sz="1200" spc="-10" dirty="0">
                <a:latin typeface="Arial"/>
                <a:cs typeface="Arial"/>
              </a:rPr>
              <a:t>work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visual display terminals </a:t>
            </a:r>
            <a:r>
              <a:rPr sz="1200" spc="-25" dirty="0">
                <a:latin typeface="Arial"/>
                <a:cs typeface="Arial"/>
              </a:rPr>
              <a:t>(VDTs)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Part </a:t>
            </a:r>
            <a:r>
              <a:rPr sz="1200" spc="-35" dirty="0">
                <a:latin typeface="Arial"/>
                <a:cs typeface="Arial"/>
              </a:rPr>
              <a:t>11:  </a:t>
            </a:r>
            <a:r>
              <a:rPr sz="1200" dirty="0">
                <a:latin typeface="Arial"/>
                <a:cs typeface="Arial"/>
              </a:rPr>
              <a:t>Guidance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usability.</a:t>
            </a:r>
            <a:endParaRPr sz="1200">
              <a:latin typeface="Arial"/>
              <a:cs typeface="Arial"/>
            </a:endParaRPr>
          </a:p>
          <a:p>
            <a:pPr marL="381000" lvl="1" indent="-213995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81635" algn="l"/>
              </a:tabLst>
            </a:pPr>
            <a:r>
              <a:rPr sz="1200" spc="-5" dirty="0">
                <a:latin typeface="Arial"/>
                <a:cs typeface="Arial"/>
              </a:rPr>
              <a:t>ISO/IEC 25010:2010(E),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and software engineering </a:t>
            </a:r>
            <a:r>
              <a:rPr sz="1200" dirty="0">
                <a:latin typeface="Arial"/>
                <a:cs typeface="Arial"/>
              </a:rPr>
              <a:t>—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and software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spc="-5" dirty="0">
                <a:latin typeface="Arial"/>
                <a:cs typeface="Arial"/>
              </a:rPr>
              <a:t>Requirements</a:t>
            </a:r>
            <a:r>
              <a:rPr sz="1200" spc="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Evaluation (SQuaRE) — </a:t>
            </a:r>
            <a:r>
              <a:rPr sz="1200" spc="-5" dirty="0">
                <a:latin typeface="Arial"/>
                <a:cs typeface="Arial"/>
              </a:rPr>
              <a:t>System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software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444" y="1097406"/>
            <a:ext cx="8014334" cy="5130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3302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spc="-5" dirty="0">
                <a:latin typeface="Arial"/>
                <a:cs typeface="Arial"/>
              </a:rPr>
              <a:t>W normie ISO 9241 w </a:t>
            </a:r>
            <a:r>
              <a:rPr sz="1300" spc="-10" dirty="0">
                <a:latin typeface="Arial"/>
                <a:cs typeface="Arial"/>
              </a:rPr>
              <a:t>aneksie </a:t>
            </a:r>
            <a:r>
              <a:rPr sz="1300" spc="-5" dirty="0">
                <a:latin typeface="Arial"/>
                <a:cs typeface="Arial"/>
              </a:rPr>
              <a:t>D </a:t>
            </a:r>
            <a:r>
              <a:rPr sz="1300" spc="-10" dirty="0">
                <a:latin typeface="Arial"/>
                <a:cs typeface="Arial"/>
              </a:rPr>
              <a:t>znajduje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5" dirty="0">
                <a:latin typeface="Arial"/>
                <a:cs typeface="Arial"/>
              </a:rPr>
              <a:t>informacja, </a:t>
            </a:r>
            <a:r>
              <a:rPr sz="1300" spc="-15" dirty="0">
                <a:latin typeface="Arial"/>
                <a:cs typeface="Arial"/>
              </a:rPr>
              <a:t>że: </a:t>
            </a:r>
            <a:r>
              <a:rPr sz="1300" dirty="0">
                <a:latin typeface="Arial"/>
                <a:cs typeface="Arial"/>
              </a:rPr>
              <a:t>„termin </a:t>
            </a:r>
            <a:r>
              <a:rPr sz="1300" spc="-15" dirty="0">
                <a:latin typeface="Arial"/>
                <a:cs typeface="Arial"/>
              </a:rPr>
              <a:t>użyteczność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0" dirty="0">
                <a:latin typeface="Arial"/>
                <a:cs typeface="Arial"/>
              </a:rPr>
              <a:t>często </a:t>
            </a:r>
            <a:r>
              <a:rPr sz="1300" spc="-15" dirty="0">
                <a:latin typeface="Arial"/>
                <a:cs typeface="Arial"/>
              </a:rPr>
              <a:t>używany  </a:t>
            </a:r>
            <a:r>
              <a:rPr sz="1300" spc="-5" dirty="0">
                <a:latin typeface="Arial"/>
                <a:cs typeface="Arial"/>
              </a:rPr>
              <a:t>w odniesieniu do </a:t>
            </a:r>
            <a:r>
              <a:rPr sz="1300" spc="-10" dirty="0">
                <a:latin typeface="Arial"/>
                <a:cs typeface="Arial"/>
              </a:rPr>
              <a:t>zdolności produktu </a:t>
            </a:r>
            <a:r>
              <a:rPr sz="1300" spc="-5" dirty="0">
                <a:latin typeface="Arial"/>
                <a:cs typeface="Arial"/>
              </a:rPr>
              <a:t>do bycia </a:t>
            </a:r>
            <a:r>
              <a:rPr sz="1300" spc="-10" dirty="0">
                <a:latin typeface="Arial"/>
                <a:cs typeface="Arial"/>
              </a:rPr>
              <a:t>łatwym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użyciu. </a:t>
            </a:r>
            <a:r>
              <a:rPr sz="1300" spc="-5" dirty="0">
                <a:latin typeface="Arial"/>
                <a:cs typeface="Arial"/>
              </a:rPr>
              <a:t>Odpowiada to </a:t>
            </a:r>
            <a:r>
              <a:rPr sz="1300" dirty="0">
                <a:latin typeface="Arial"/>
                <a:cs typeface="Arial"/>
              </a:rPr>
              <a:t>definicji </a:t>
            </a:r>
            <a:r>
              <a:rPr sz="1300" spc="-15" dirty="0">
                <a:latin typeface="Arial"/>
                <a:cs typeface="Arial"/>
              </a:rPr>
              <a:t>użyteczności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jako</a:t>
            </a:r>
            <a:endParaRPr sz="1300">
              <a:latin typeface="Arial"/>
              <a:cs typeface="Arial"/>
            </a:endParaRPr>
          </a:p>
          <a:p>
            <a:pPr marL="356870" marR="508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jakości </a:t>
            </a:r>
            <a:r>
              <a:rPr sz="1300" spc="-10" dirty="0">
                <a:latin typeface="Arial"/>
                <a:cs typeface="Arial"/>
              </a:rPr>
              <a:t>oprogramowania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normie </a:t>
            </a:r>
            <a:r>
              <a:rPr sz="1300" spc="-5" dirty="0">
                <a:latin typeface="Arial"/>
                <a:cs typeface="Arial"/>
              </a:rPr>
              <a:t>ISO/IEC </a:t>
            </a:r>
            <a:r>
              <a:rPr sz="1300" spc="-10" dirty="0">
                <a:latin typeface="Arial"/>
                <a:cs typeface="Arial"/>
              </a:rPr>
              <a:t>9126” </a:t>
            </a:r>
            <a:r>
              <a:rPr sz="1300" spc="-5" dirty="0">
                <a:latin typeface="Arial"/>
                <a:cs typeface="Arial"/>
              </a:rPr>
              <a:t>[1]. </a:t>
            </a:r>
            <a:r>
              <a:rPr sz="1300" spc="-10" dirty="0">
                <a:latin typeface="Arial"/>
                <a:cs typeface="Arial"/>
              </a:rPr>
              <a:t>Sugerowałoby </a:t>
            </a:r>
            <a:r>
              <a:rPr sz="1300" spc="-5" dirty="0">
                <a:latin typeface="Arial"/>
                <a:cs typeface="Arial"/>
              </a:rPr>
              <a:t>to, </a:t>
            </a:r>
            <a:r>
              <a:rPr sz="1300" spc="-15" dirty="0">
                <a:latin typeface="Arial"/>
                <a:cs typeface="Arial"/>
              </a:rPr>
              <a:t>że </a:t>
            </a:r>
            <a:r>
              <a:rPr sz="1300" dirty="0">
                <a:latin typeface="Arial"/>
                <a:cs typeface="Arial"/>
              </a:rPr>
              <a:t>pojęcia </a:t>
            </a:r>
            <a:r>
              <a:rPr sz="1300" spc="-15" dirty="0">
                <a:latin typeface="Arial"/>
                <a:cs typeface="Arial"/>
              </a:rPr>
              <a:t>użyteczności </a:t>
            </a:r>
            <a:r>
              <a:rPr sz="1300" spc="-5" dirty="0">
                <a:latin typeface="Arial"/>
                <a:cs typeface="Arial"/>
              </a:rPr>
              <a:t>i jakości  </a:t>
            </a:r>
            <a:r>
              <a:rPr sz="1300" spc="-10" dirty="0">
                <a:latin typeface="Arial"/>
                <a:cs typeface="Arial"/>
              </a:rPr>
              <a:t>oprogramowania według </a:t>
            </a:r>
            <a:r>
              <a:rPr sz="1300" spc="-15" dirty="0">
                <a:latin typeface="Arial"/>
                <a:cs typeface="Arial"/>
              </a:rPr>
              <a:t>norm </a:t>
            </a:r>
            <a:r>
              <a:rPr sz="1300" spc="-5" dirty="0">
                <a:latin typeface="Arial"/>
                <a:cs typeface="Arial"/>
              </a:rPr>
              <a:t>ISO są </a:t>
            </a:r>
            <a:r>
              <a:rPr sz="1300" spc="-10" dirty="0">
                <a:latin typeface="Arial"/>
                <a:cs typeface="Arial"/>
              </a:rPr>
              <a:t>tożsame. Jednak </a:t>
            </a:r>
            <a:r>
              <a:rPr sz="1300" spc="-5" dirty="0">
                <a:latin typeface="Arial"/>
                <a:cs typeface="Arial"/>
              </a:rPr>
              <a:t>w normie ISO 9126 </a:t>
            </a:r>
            <a:r>
              <a:rPr sz="1300" spc="-10" dirty="0">
                <a:latin typeface="Arial"/>
                <a:cs typeface="Arial"/>
              </a:rPr>
              <a:t>zawarta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5" dirty="0">
                <a:latin typeface="Arial"/>
                <a:cs typeface="Arial"/>
              </a:rPr>
              <a:t>informacja  mówiąca o tym, </a:t>
            </a:r>
            <a:r>
              <a:rPr sz="1300" spc="-15" dirty="0">
                <a:latin typeface="Arial"/>
                <a:cs typeface="Arial"/>
              </a:rPr>
              <a:t>że „użyteczność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0" dirty="0">
                <a:latin typeface="Arial"/>
                <a:cs typeface="Arial"/>
              </a:rPr>
              <a:t>zdefiniowana </a:t>
            </a:r>
            <a:r>
              <a:rPr sz="1300" spc="-5" dirty="0">
                <a:latin typeface="Arial"/>
                <a:cs typeface="Arial"/>
              </a:rPr>
              <a:t>w normie ISO/IEC 9241-11 podobnie do </a:t>
            </a:r>
            <a:r>
              <a:rPr sz="1300" dirty="0">
                <a:latin typeface="Arial"/>
                <a:cs typeface="Arial"/>
              </a:rPr>
              <a:t>definicji  </a:t>
            </a:r>
            <a:r>
              <a:rPr sz="1300" spc="-5" dirty="0">
                <a:latin typeface="Arial"/>
                <a:cs typeface="Arial"/>
              </a:rPr>
              <a:t>jakości </a:t>
            </a:r>
            <a:r>
              <a:rPr sz="1300" spc="-10" dirty="0">
                <a:latin typeface="Arial"/>
                <a:cs typeface="Arial"/>
              </a:rPr>
              <a:t>użytkowej zawartej </a:t>
            </a:r>
            <a:r>
              <a:rPr sz="1300" spc="-5" dirty="0">
                <a:latin typeface="Arial"/>
                <a:cs typeface="Arial"/>
              </a:rPr>
              <a:t>w ISO/IEC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9126.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356870" marR="104775" indent="-344805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spc="-5" dirty="0">
                <a:latin typeface="Arial"/>
                <a:cs typeface="Arial"/>
              </a:rPr>
              <a:t>Jakość </a:t>
            </a:r>
            <a:r>
              <a:rPr sz="1300" spc="-10" dirty="0">
                <a:latin typeface="Arial"/>
                <a:cs typeface="Arial"/>
              </a:rPr>
              <a:t>użytkowa może być pod wpływem </a:t>
            </a:r>
            <a:r>
              <a:rPr sz="1300" dirty="0">
                <a:latin typeface="Arial"/>
                <a:cs typeface="Arial"/>
              </a:rPr>
              <a:t>którejkolwiek </a:t>
            </a:r>
            <a:r>
              <a:rPr sz="1300" spc="-5" dirty="0">
                <a:latin typeface="Arial"/>
                <a:cs typeface="Arial"/>
              </a:rPr>
              <a:t>z cech </a:t>
            </a:r>
            <a:r>
              <a:rPr sz="1300" dirty="0">
                <a:latin typeface="Arial"/>
                <a:cs typeface="Arial"/>
              </a:rPr>
              <a:t>jakości. </a:t>
            </a:r>
            <a:r>
              <a:rPr sz="1300" spc="-5" dirty="0">
                <a:latin typeface="Arial"/>
                <a:cs typeface="Arial"/>
              </a:rPr>
              <a:t>Jest </a:t>
            </a:r>
            <a:r>
              <a:rPr sz="1300" spc="-15" dirty="0">
                <a:latin typeface="Arial"/>
                <a:cs typeface="Arial"/>
              </a:rPr>
              <a:t>ona </a:t>
            </a:r>
            <a:r>
              <a:rPr sz="1300" spc="-5" dirty="0">
                <a:latin typeface="Arial"/>
                <a:cs typeface="Arial"/>
              </a:rPr>
              <a:t>pojęciem </a:t>
            </a:r>
            <a:r>
              <a:rPr sz="1300" spc="-15" dirty="0">
                <a:latin typeface="Arial"/>
                <a:cs typeface="Arial"/>
              </a:rPr>
              <a:t>szerszym </a:t>
            </a:r>
            <a:r>
              <a:rPr sz="1300" spc="-5" dirty="0">
                <a:latin typeface="Arial"/>
                <a:cs typeface="Arial"/>
              </a:rPr>
              <a:t>niż  </a:t>
            </a:r>
            <a:r>
              <a:rPr sz="1300" spc="-10" dirty="0">
                <a:latin typeface="Arial"/>
                <a:cs typeface="Arial"/>
              </a:rPr>
              <a:t>użyteczność” </a:t>
            </a:r>
            <a:r>
              <a:rPr sz="1300" spc="-5" dirty="0">
                <a:latin typeface="Arial"/>
                <a:cs typeface="Arial"/>
              </a:rPr>
              <a:t>[2]. </a:t>
            </a:r>
            <a:r>
              <a:rPr sz="1300" spc="-10" dirty="0">
                <a:latin typeface="Arial"/>
                <a:cs typeface="Arial"/>
              </a:rPr>
              <a:t>Ponadto, </a:t>
            </a:r>
            <a:r>
              <a:rPr sz="1300" spc="-15" dirty="0">
                <a:latin typeface="Arial"/>
                <a:cs typeface="Arial"/>
              </a:rPr>
              <a:t>zarówno </a:t>
            </a:r>
            <a:r>
              <a:rPr sz="1300" spc="-5" dirty="0">
                <a:latin typeface="Arial"/>
                <a:cs typeface="Arial"/>
              </a:rPr>
              <a:t>w starszej normie ISO 9126, </a:t>
            </a:r>
            <a:r>
              <a:rPr sz="1300" dirty="0">
                <a:latin typeface="Arial"/>
                <a:cs typeface="Arial"/>
              </a:rPr>
              <a:t>jak </a:t>
            </a:r>
            <a:r>
              <a:rPr sz="1300" spc="-5" dirty="0">
                <a:latin typeface="Arial"/>
                <a:cs typeface="Arial"/>
              </a:rPr>
              <a:t>i w </a:t>
            </a:r>
            <a:r>
              <a:rPr sz="1300" spc="-10" dirty="0">
                <a:latin typeface="Arial"/>
                <a:cs typeface="Arial"/>
              </a:rPr>
              <a:t>nowszej </a:t>
            </a:r>
            <a:r>
              <a:rPr sz="1300" spc="-5" dirty="0">
                <a:latin typeface="Arial"/>
                <a:cs typeface="Arial"/>
              </a:rPr>
              <a:t>ISO 25010,  </a:t>
            </a:r>
            <a:r>
              <a:rPr sz="1300" spc="-15" dirty="0">
                <a:latin typeface="Arial"/>
                <a:cs typeface="Arial"/>
              </a:rPr>
              <a:t>użyteczność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0" dirty="0">
                <a:latin typeface="Arial"/>
                <a:cs typeface="Arial"/>
              </a:rPr>
              <a:t>wymieniana </a:t>
            </a:r>
            <a:r>
              <a:rPr sz="1300" dirty="0">
                <a:latin typeface="Arial"/>
                <a:cs typeface="Arial"/>
              </a:rPr>
              <a:t>jako </a:t>
            </a:r>
            <a:r>
              <a:rPr sz="1300" spc="-5" dirty="0">
                <a:latin typeface="Arial"/>
                <a:cs typeface="Arial"/>
              </a:rPr>
              <a:t>jeden </a:t>
            </a:r>
            <a:r>
              <a:rPr sz="1300" spc="-15" dirty="0">
                <a:latin typeface="Arial"/>
                <a:cs typeface="Arial"/>
              </a:rPr>
              <a:t>ze </a:t>
            </a:r>
            <a:r>
              <a:rPr sz="1300" spc="-5" dirty="0">
                <a:latin typeface="Arial"/>
                <a:cs typeface="Arial"/>
              </a:rPr>
              <a:t>składników</a:t>
            </a:r>
            <a:r>
              <a:rPr sz="1300" spc="-1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jakości.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1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normie </a:t>
            </a:r>
            <a:r>
              <a:rPr sz="1300" spc="-5" dirty="0">
                <a:latin typeface="Arial"/>
                <a:cs typeface="Arial"/>
              </a:rPr>
              <a:t>ISO </a:t>
            </a:r>
            <a:r>
              <a:rPr sz="1300" spc="-10" dirty="0">
                <a:latin typeface="Arial"/>
                <a:cs typeface="Arial"/>
              </a:rPr>
              <a:t>9126 </a:t>
            </a:r>
            <a:r>
              <a:rPr sz="1300" spc="-15" dirty="0">
                <a:latin typeface="Arial"/>
                <a:cs typeface="Arial"/>
              </a:rPr>
              <a:t>użyteczność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0" dirty="0">
                <a:latin typeface="Arial"/>
                <a:cs typeface="Arial"/>
              </a:rPr>
              <a:t>wskazywana </a:t>
            </a:r>
            <a:r>
              <a:rPr sz="1300" dirty="0">
                <a:latin typeface="Arial"/>
                <a:cs typeface="Arial"/>
              </a:rPr>
              <a:t>jako </a:t>
            </a:r>
            <a:r>
              <a:rPr sz="1300" spc="-10" dirty="0">
                <a:latin typeface="Arial"/>
                <a:cs typeface="Arial"/>
              </a:rPr>
              <a:t>element </a:t>
            </a:r>
            <a:r>
              <a:rPr sz="1300" spc="-5" dirty="0">
                <a:latin typeface="Arial"/>
                <a:cs typeface="Arial"/>
              </a:rPr>
              <a:t>składowy </a:t>
            </a:r>
            <a:r>
              <a:rPr sz="1300" dirty="0">
                <a:latin typeface="Arial"/>
                <a:cs typeface="Arial"/>
              </a:rPr>
              <a:t>modelu </a:t>
            </a:r>
            <a:r>
              <a:rPr sz="1300" spc="-5" dirty="0">
                <a:latin typeface="Arial"/>
                <a:cs typeface="Arial"/>
              </a:rPr>
              <a:t>jakości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15" dirty="0">
                <a:latin typeface="Arial"/>
                <a:cs typeface="Arial"/>
              </a:rPr>
              <a:t>wewnętrznej</a:t>
            </a:r>
            <a:endParaRPr sz="13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i </a:t>
            </a:r>
            <a:r>
              <a:rPr sz="1300" spc="-10" dirty="0">
                <a:latin typeface="Arial"/>
                <a:cs typeface="Arial"/>
              </a:rPr>
              <a:t>zewnętrznej, </a:t>
            </a:r>
            <a:r>
              <a:rPr sz="1300" dirty="0">
                <a:latin typeface="Arial"/>
                <a:cs typeface="Arial"/>
              </a:rPr>
              <a:t>ale </a:t>
            </a:r>
            <a:r>
              <a:rPr sz="1300" spc="-5" dirty="0">
                <a:latin typeface="Arial"/>
                <a:cs typeface="Arial"/>
              </a:rPr>
              <a:t>nie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5" dirty="0">
                <a:latin typeface="Arial"/>
                <a:cs typeface="Arial"/>
              </a:rPr>
              <a:t>uznawana za </a:t>
            </a:r>
            <a:r>
              <a:rPr sz="1300" spc="-5" dirty="0">
                <a:latin typeface="Arial"/>
                <a:cs typeface="Arial"/>
              </a:rPr>
              <a:t>składnik jakości </a:t>
            </a:r>
            <a:r>
              <a:rPr sz="1300" spc="-10" dirty="0">
                <a:latin typeface="Arial"/>
                <a:cs typeface="Arial"/>
              </a:rPr>
              <a:t>użytkowej produktu programowego</a:t>
            </a:r>
            <a:r>
              <a:rPr sz="1300" spc="1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[2].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56870" marR="257810" indent="-344805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dirty="0">
                <a:latin typeface="Arial"/>
                <a:cs typeface="Arial"/>
              </a:rPr>
              <a:t>Według </a:t>
            </a:r>
            <a:r>
              <a:rPr sz="1300" spc="-15" dirty="0">
                <a:latin typeface="Arial"/>
                <a:cs typeface="Arial"/>
              </a:rPr>
              <a:t>normy </a:t>
            </a:r>
            <a:r>
              <a:rPr sz="1300" spc="-5" dirty="0">
                <a:latin typeface="Arial"/>
                <a:cs typeface="Arial"/>
              </a:rPr>
              <a:t>ISO </a:t>
            </a:r>
            <a:r>
              <a:rPr sz="1300" spc="-10" dirty="0">
                <a:latin typeface="Arial"/>
                <a:cs typeface="Arial"/>
              </a:rPr>
              <a:t>25010, </a:t>
            </a:r>
            <a:r>
              <a:rPr sz="1300" spc="-15" dirty="0">
                <a:latin typeface="Arial"/>
                <a:cs typeface="Arial"/>
              </a:rPr>
              <a:t>użyteczność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5" dirty="0">
                <a:latin typeface="Arial"/>
                <a:cs typeface="Arial"/>
              </a:rPr>
              <a:t>składnikiem jakości </a:t>
            </a:r>
            <a:r>
              <a:rPr sz="1300" spc="-10" dirty="0">
                <a:latin typeface="Arial"/>
                <a:cs typeface="Arial"/>
              </a:rPr>
              <a:t>produktu programowego, </a:t>
            </a:r>
            <a:r>
              <a:rPr sz="1300" dirty="0">
                <a:latin typeface="Arial"/>
                <a:cs typeface="Arial"/>
              </a:rPr>
              <a:t>ale </a:t>
            </a:r>
            <a:r>
              <a:rPr sz="1300" spc="-10" dirty="0">
                <a:latin typeface="Arial"/>
                <a:cs typeface="Arial"/>
              </a:rPr>
              <a:t>nie </a:t>
            </a:r>
            <a:r>
              <a:rPr sz="1300" spc="-5" dirty="0">
                <a:latin typeface="Arial"/>
                <a:cs typeface="Arial"/>
              </a:rPr>
              <a:t>jest  </a:t>
            </a:r>
            <a:r>
              <a:rPr sz="1300" spc="-10" dirty="0">
                <a:latin typeface="Arial"/>
                <a:cs typeface="Arial"/>
              </a:rPr>
              <a:t>wymieniana wśród </a:t>
            </a:r>
            <a:r>
              <a:rPr sz="1300" spc="-5" dirty="0">
                <a:latin typeface="Arial"/>
                <a:cs typeface="Arial"/>
              </a:rPr>
              <a:t>składników jakości </a:t>
            </a:r>
            <a:r>
              <a:rPr sz="1300" spc="-10" dirty="0">
                <a:latin typeface="Arial"/>
                <a:cs typeface="Arial"/>
              </a:rPr>
              <a:t>użytkowej. </a:t>
            </a:r>
            <a:r>
              <a:rPr sz="1300" spc="-5" dirty="0">
                <a:latin typeface="Arial"/>
                <a:cs typeface="Arial"/>
              </a:rPr>
              <a:t>Niemniej </a:t>
            </a:r>
            <a:r>
              <a:rPr sz="1300" spc="-10" dirty="0">
                <a:latin typeface="Arial"/>
                <a:cs typeface="Arial"/>
              </a:rPr>
              <a:t>jednak </a:t>
            </a:r>
            <a:r>
              <a:rPr sz="1300" spc="-5" dirty="0">
                <a:latin typeface="Arial"/>
                <a:cs typeface="Arial"/>
              </a:rPr>
              <a:t>w normie ISO 25010 zawarta </a:t>
            </a:r>
            <a:r>
              <a:rPr sz="1300" dirty="0">
                <a:latin typeface="Arial"/>
                <a:cs typeface="Arial"/>
              </a:rPr>
              <a:t>jest  </a:t>
            </a:r>
            <a:r>
              <a:rPr sz="1300" spc="-5" dirty="0">
                <a:latin typeface="Arial"/>
                <a:cs typeface="Arial"/>
              </a:rPr>
              <a:t>informacja, </a:t>
            </a:r>
            <a:r>
              <a:rPr sz="1300" spc="-10" dirty="0">
                <a:latin typeface="Arial"/>
                <a:cs typeface="Arial"/>
              </a:rPr>
              <a:t>według </a:t>
            </a:r>
            <a:r>
              <a:rPr sz="1300" spc="-5" dirty="0">
                <a:latin typeface="Arial"/>
                <a:cs typeface="Arial"/>
              </a:rPr>
              <a:t>której </a:t>
            </a:r>
            <a:r>
              <a:rPr sz="1300" spc="-15" dirty="0">
                <a:latin typeface="Arial"/>
                <a:cs typeface="Arial"/>
              </a:rPr>
              <a:t>użyteczność </a:t>
            </a:r>
            <a:r>
              <a:rPr sz="1300" spc="-10" dirty="0">
                <a:latin typeface="Arial"/>
                <a:cs typeface="Arial"/>
              </a:rPr>
              <a:t>wpływa </a:t>
            </a:r>
            <a:r>
              <a:rPr sz="1300" spc="-15" dirty="0">
                <a:latin typeface="Arial"/>
                <a:cs typeface="Arial"/>
              </a:rPr>
              <a:t>na </a:t>
            </a:r>
            <a:r>
              <a:rPr sz="1300" spc="-5" dirty="0">
                <a:latin typeface="Arial"/>
                <a:cs typeface="Arial"/>
              </a:rPr>
              <a:t>jakość </a:t>
            </a:r>
            <a:r>
              <a:rPr sz="1300" spc="-10" dirty="0">
                <a:latin typeface="Arial"/>
                <a:cs typeface="Arial"/>
              </a:rPr>
              <a:t>użytkową produktu </a:t>
            </a:r>
            <a:r>
              <a:rPr sz="1300" dirty="0">
                <a:latin typeface="Arial"/>
                <a:cs typeface="Arial"/>
              </a:rPr>
              <a:t>dla </a:t>
            </a:r>
            <a:r>
              <a:rPr sz="1300" spc="-10" dirty="0">
                <a:latin typeface="Arial"/>
                <a:cs typeface="Arial"/>
              </a:rPr>
              <a:t>podstawowych  użytkowników</a:t>
            </a:r>
            <a:r>
              <a:rPr sz="1300" spc="6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[3].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700" marR="4572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ISO 9241-11:1998(E), Ergonomic requirements </a:t>
            </a:r>
            <a:r>
              <a:rPr sz="1200" dirty="0">
                <a:latin typeface="Arial"/>
                <a:cs typeface="Arial"/>
              </a:rPr>
              <a:t>for office </a:t>
            </a:r>
            <a:r>
              <a:rPr sz="1200" spc="-10" dirty="0">
                <a:latin typeface="Arial"/>
                <a:cs typeface="Arial"/>
              </a:rPr>
              <a:t>work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visual </a:t>
            </a:r>
            <a:r>
              <a:rPr sz="1200" spc="5" dirty="0">
                <a:latin typeface="Arial"/>
                <a:cs typeface="Arial"/>
              </a:rPr>
              <a:t>display </a:t>
            </a:r>
            <a:r>
              <a:rPr sz="1200" dirty="0">
                <a:latin typeface="Arial"/>
                <a:cs typeface="Arial"/>
              </a:rPr>
              <a:t>terminals (VDTs) – </a:t>
            </a:r>
            <a:r>
              <a:rPr sz="1200" spc="-5" dirty="0">
                <a:latin typeface="Arial"/>
                <a:cs typeface="Arial"/>
              </a:rPr>
              <a:t>Part 11:  </a:t>
            </a:r>
            <a:r>
              <a:rPr sz="1200" dirty="0">
                <a:latin typeface="Arial"/>
                <a:cs typeface="Arial"/>
              </a:rPr>
              <a:t>Guidance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usability.</a:t>
            </a:r>
            <a:endParaRPr sz="120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ISO</a:t>
            </a:r>
            <a:r>
              <a:rPr sz="1200" dirty="0">
                <a:latin typeface="Arial"/>
                <a:cs typeface="Arial"/>
              </a:rPr>
              <a:t> 9126-1:2001(E),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Software</a:t>
            </a:r>
            <a:r>
              <a:rPr sz="1200" dirty="0">
                <a:latin typeface="Arial"/>
                <a:cs typeface="Arial"/>
              </a:rPr>
              <a:t> engineering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Product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Part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1: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model.</a:t>
            </a:r>
            <a:endParaRPr sz="1200">
              <a:latin typeface="Arial"/>
              <a:cs typeface="Arial"/>
            </a:endParaRPr>
          </a:p>
          <a:p>
            <a:pPr marL="12700" marR="134620">
              <a:lnSpc>
                <a:spcPct val="100000"/>
              </a:lnSpc>
              <a:spcBef>
                <a:spcPts val="290"/>
              </a:spcBef>
              <a:buAutoNum type="arabicPlain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[142] </a:t>
            </a:r>
            <a:r>
              <a:rPr sz="1200" spc="-5" dirty="0">
                <a:latin typeface="Arial"/>
                <a:cs typeface="Arial"/>
              </a:rPr>
              <a:t>ISO/IEC 25010:2010(E),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and software engineering </a:t>
            </a:r>
            <a:r>
              <a:rPr sz="1200" dirty="0">
                <a:latin typeface="Arial"/>
                <a:cs typeface="Arial"/>
              </a:rPr>
              <a:t>—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and software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spc="-5" dirty="0">
                <a:latin typeface="Arial"/>
                <a:cs typeface="Arial"/>
              </a:rPr>
              <a:t>Requirements  and </a:t>
            </a:r>
            <a:r>
              <a:rPr sz="1200" dirty="0">
                <a:latin typeface="Arial"/>
                <a:cs typeface="Arial"/>
              </a:rPr>
              <a:t>Evaluation (SQuaRE) — </a:t>
            </a:r>
            <a:r>
              <a:rPr sz="1200" spc="-5" dirty="0">
                <a:latin typeface="Arial"/>
                <a:cs typeface="Arial"/>
              </a:rPr>
              <a:t>System and software </a:t>
            </a:r>
            <a:r>
              <a:rPr sz="1200" dirty="0">
                <a:latin typeface="Arial"/>
                <a:cs typeface="Arial"/>
              </a:rPr>
              <a:t>quality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9000" y="404825"/>
            <a:ext cx="49828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a normy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ISO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612444" y="1094358"/>
            <a:ext cx="8012430" cy="2890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dirty="0">
                <a:latin typeface="Arial"/>
                <a:cs typeface="Arial"/>
              </a:rPr>
              <a:t>Według </a:t>
            </a:r>
            <a:r>
              <a:rPr sz="2000" spc="-10" dirty="0">
                <a:latin typeface="Arial"/>
                <a:cs typeface="Arial"/>
              </a:rPr>
              <a:t>Nielsena </a:t>
            </a:r>
            <a:r>
              <a:rPr sz="2000" spc="-15" dirty="0">
                <a:latin typeface="Arial"/>
                <a:cs typeface="Arial"/>
              </a:rPr>
              <a:t>„użyteczność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spc="-10" dirty="0">
                <a:latin typeface="Arial"/>
                <a:cs typeface="Arial"/>
              </a:rPr>
              <a:t>pojęciem </a:t>
            </a:r>
            <a:r>
              <a:rPr sz="2000" spc="-20" dirty="0">
                <a:latin typeface="Arial"/>
                <a:cs typeface="Arial"/>
              </a:rPr>
              <a:t>złożonym </a:t>
            </a:r>
            <a:r>
              <a:rPr sz="2000" spc="-5" dirty="0">
                <a:latin typeface="Arial"/>
                <a:cs typeface="Arial"/>
              </a:rPr>
              <a:t>z </a:t>
            </a:r>
            <a:r>
              <a:rPr sz="2000" spc="-20" dirty="0">
                <a:latin typeface="Arial"/>
                <a:cs typeface="Arial"/>
              </a:rPr>
              <a:t>wielu  </a:t>
            </a:r>
            <a:r>
              <a:rPr sz="2000" spc="-10" dirty="0">
                <a:latin typeface="Arial"/>
                <a:cs typeface="Arial"/>
              </a:rPr>
              <a:t>składników, </a:t>
            </a:r>
            <a:r>
              <a:rPr sz="2000" spc="-5" dirty="0">
                <a:latin typeface="Arial"/>
                <a:cs typeface="Arial"/>
              </a:rPr>
              <a:t>a są nimi: </a:t>
            </a:r>
            <a:r>
              <a:rPr sz="2000" spc="-15" dirty="0">
                <a:latin typeface="Arial"/>
                <a:cs typeface="Arial"/>
              </a:rPr>
              <a:t>wyuczalność </a:t>
            </a:r>
            <a:r>
              <a:rPr sz="2000" spc="-5" dirty="0">
                <a:latin typeface="Arial"/>
                <a:cs typeface="Arial"/>
              </a:rPr>
              <a:t>(ang. </a:t>
            </a:r>
            <a:r>
              <a:rPr sz="2000" spc="-10" dirty="0">
                <a:latin typeface="Arial"/>
                <a:cs typeface="Arial"/>
              </a:rPr>
              <a:t>learnability), </a:t>
            </a:r>
            <a:r>
              <a:rPr sz="2000" spc="-20" dirty="0">
                <a:latin typeface="Arial"/>
                <a:cs typeface="Arial"/>
              </a:rPr>
              <a:t>wydajność  </a:t>
            </a:r>
            <a:r>
              <a:rPr sz="2000" spc="-5" dirty="0">
                <a:latin typeface="Arial"/>
                <a:cs typeface="Arial"/>
              </a:rPr>
              <a:t>(ang. </a:t>
            </a:r>
            <a:r>
              <a:rPr sz="2000" spc="-10" dirty="0">
                <a:latin typeface="Arial"/>
                <a:cs typeface="Arial"/>
              </a:rPr>
              <a:t>efficiency), </a:t>
            </a:r>
            <a:r>
              <a:rPr sz="2000" spc="-15" dirty="0">
                <a:latin typeface="Arial"/>
                <a:cs typeface="Arial"/>
              </a:rPr>
              <a:t>zapamiętywalność </a:t>
            </a:r>
            <a:r>
              <a:rPr sz="2000" spc="-5" dirty="0">
                <a:latin typeface="Arial"/>
                <a:cs typeface="Arial"/>
              </a:rPr>
              <a:t>(ang. memorability), </a:t>
            </a:r>
            <a:r>
              <a:rPr sz="2000" spc="-15" dirty="0">
                <a:latin typeface="Arial"/>
                <a:cs typeface="Arial"/>
              </a:rPr>
              <a:t>błędy </a:t>
            </a:r>
            <a:r>
              <a:rPr sz="2000" spc="-10" dirty="0">
                <a:latin typeface="Arial"/>
                <a:cs typeface="Arial"/>
              </a:rPr>
              <a:t>(ang.  </a:t>
            </a:r>
            <a:r>
              <a:rPr sz="2000" dirty="0">
                <a:latin typeface="Arial"/>
                <a:cs typeface="Arial"/>
              </a:rPr>
              <a:t>errors) </a:t>
            </a:r>
            <a:r>
              <a:rPr sz="2000" spc="-5" dirty="0">
                <a:latin typeface="Arial"/>
                <a:cs typeface="Arial"/>
              </a:rPr>
              <a:t>i satysfakcja (ang. satisfaction)” [1].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marR="81280" indent="-34480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Nielsen </a:t>
            </a:r>
            <a:r>
              <a:rPr sz="2000" spc="-20" dirty="0">
                <a:latin typeface="Arial"/>
                <a:cs typeface="Arial"/>
              </a:rPr>
              <a:t>twierdzi, </a:t>
            </a:r>
            <a:r>
              <a:rPr sz="2000" spc="-25" dirty="0">
                <a:latin typeface="Arial"/>
                <a:cs typeface="Arial"/>
              </a:rPr>
              <a:t>że </a:t>
            </a:r>
            <a:r>
              <a:rPr sz="2000" spc="-15" dirty="0">
                <a:latin typeface="Arial"/>
                <a:cs typeface="Arial"/>
              </a:rPr>
              <a:t>użyteczność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spc="-15" dirty="0">
                <a:latin typeface="Arial"/>
                <a:cs typeface="Arial"/>
              </a:rPr>
              <a:t>atrybutem </a:t>
            </a:r>
            <a:r>
              <a:rPr sz="2000" dirty="0">
                <a:latin typeface="Arial"/>
                <a:cs typeface="Arial"/>
              </a:rPr>
              <a:t>jakości </a:t>
            </a:r>
            <a:r>
              <a:rPr sz="2000" spc="-10" dirty="0">
                <a:latin typeface="Arial"/>
                <a:cs typeface="Arial"/>
              </a:rPr>
              <a:t>opisującym,  </a:t>
            </a:r>
            <a:r>
              <a:rPr sz="2000" spc="-5" dirty="0">
                <a:latin typeface="Arial"/>
                <a:cs typeface="Arial"/>
              </a:rPr>
              <a:t>jak </a:t>
            </a:r>
            <a:r>
              <a:rPr sz="2000" spc="-15" dirty="0">
                <a:latin typeface="Arial"/>
                <a:cs typeface="Arial"/>
              </a:rPr>
              <a:t>łatwy </a:t>
            </a:r>
            <a:r>
              <a:rPr sz="2000" spc="-10" dirty="0">
                <a:latin typeface="Arial"/>
                <a:cs typeface="Arial"/>
              </a:rPr>
              <a:t>w </a:t>
            </a:r>
            <a:r>
              <a:rPr sz="2000" spc="-20" dirty="0">
                <a:latin typeface="Arial"/>
                <a:cs typeface="Arial"/>
              </a:rPr>
              <a:t>użyciu </a:t>
            </a:r>
            <a:r>
              <a:rPr sz="2000" spc="-5" dirty="0">
                <a:latin typeface="Arial"/>
                <a:cs typeface="Arial"/>
              </a:rPr>
              <a:t>jest interfejs </a:t>
            </a:r>
            <a:r>
              <a:rPr sz="2000" spc="-15" dirty="0">
                <a:latin typeface="Arial"/>
                <a:cs typeface="Arial"/>
              </a:rPr>
              <a:t>użytkownika </a:t>
            </a:r>
            <a:r>
              <a:rPr sz="2000" spc="-10" dirty="0">
                <a:latin typeface="Arial"/>
                <a:cs typeface="Arial"/>
              </a:rPr>
              <a:t>[1]. Na </a:t>
            </a:r>
            <a:r>
              <a:rPr sz="2000" spc="-15" dirty="0">
                <a:latin typeface="Arial"/>
                <a:cs typeface="Arial"/>
              </a:rPr>
              <a:t>podstawie </a:t>
            </a:r>
            <a:r>
              <a:rPr sz="2000" spc="-5" dirty="0">
                <a:latin typeface="Arial"/>
                <a:cs typeface="Arial"/>
              </a:rPr>
              <a:t>tej  definicji </a:t>
            </a:r>
            <a:r>
              <a:rPr sz="2000" spc="-10" dirty="0">
                <a:latin typeface="Arial"/>
                <a:cs typeface="Arial"/>
              </a:rPr>
              <a:t>można </a:t>
            </a:r>
            <a:r>
              <a:rPr sz="2000" spc="-20" dirty="0">
                <a:latin typeface="Arial"/>
                <a:cs typeface="Arial"/>
              </a:rPr>
              <a:t>przyjąć, </a:t>
            </a:r>
            <a:r>
              <a:rPr sz="2000" spc="-25" dirty="0">
                <a:latin typeface="Arial"/>
                <a:cs typeface="Arial"/>
              </a:rPr>
              <a:t>że </a:t>
            </a:r>
            <a:r>
              <a:rPr sz="2000" spc="-15" dirty="0">
                <a:latin typeface="Arial"/>
                <a:cs typeface="Arial"/>
              </a:rPr>
              <a:t>użyteczność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spc="-20" dirty="0">
                <a:latin typeface="Arial"/>
                <a:cs typeface="Arial"/>
              </a:rPr>
              <a:t>jednym </a:t>
            </a:r>
            <a:r>
              <a:rPr sz="2000" spc="-25" dirty="0">
                <a:latin typeface="Arial"/>
                <a:cs typeface="Arial"/>
              </a:rPr>
              <a:t>ze </a:t>
            </a:r>
            <a:r>
              <a:rPr sz="2000" spc="-5" dirty="0">
                <a:latin typeface="Arial"/>
                <a:cs typeface="Arial"/>
              </a:rPr>
              <a:t>składników  jakości.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807" y="404825"/>
            <a:ext cx="50063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dirty="0">
                <a:solidFill>
                  <a:srgbClr val="666699"/>
                </a:solidFill>
              </a:rPr>
              <a:t>wg</a:t>
            </a:r>
            <a:r>
              <a:rPr spc="-5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Nielsena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2198" y="5108575"/>
            <a:ext cx="727519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[1] </a:t>
            </a:r>
            <a:r>
              <a:rPr sz="1800" spc="-5" dirty="0">
                <a:latin typeface="Calibri"/>
                <a:cs typeface="Calibri"/>
              </a:rPr>
              <a:t>Nielsen </a:t>
            </a:r>
            <a:r>
              <a:rPr sz="1800" spc="-10" dirty="0">
                <a:latin typeface="Calibri"/>
                <a:cs typeface="Calibri"/>
              </a:rPr>
              <a:t>J., </a:t>
            </a:r>
            <a:r>
              <a:rPr sz="1800" spc="-5" dirty="0">
                <a:latin typeface="Calibri"/>
                <a:cs typeface="Calibri"/>
              </a:rPr>
              <a:t>Usability </a:t>
            </a:r>
            <a:r>
              <a:rPr sz="1800" dirty="0">
                <a:latin typeface="Calibri"/>
                <a:cs typeface="Calibri"/>
              </a:rPr>
              <a:t>101: </a:t>
            </a:r>
            <a:r>
              <a:rPr sz="1800" spc="-5" dirty="0">
                <a:latin typeface="Calibri"/>
                <a:cs typeface="Calibri"/>
              </a:rPr>
              <a:t>Introduction </a:t>
            </a:r>
            <a:r>
              <a:rPr sz="1800" spc="-15" dirty="0">
                <a:latin typeface="Calibri"/>
                <a:cs typeface="Calibri"/>
              </a:rPr>
              <a:t>to Usability. Jakob </a:t>
            </a:r>
            <a:r>
              <a:rPr sz="1800" spc="-20" dirty="0">
                <a:latin typeface="Calibri"/>
                <a:cs typeface="Calibri"/>
              </a:rPr>
              <a:t>Nielsen’s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Alertbox,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http://www.nngroup.com/articles/usability-101-introduction-to-usability/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807" y="404825"/>
            <a:ext cx="50063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dirty="0">
                <a:solidFill>
                  <a:srgbClr val="666699"/>
                </a:solidFill>
              </a:rPr>
              <a:t>wg</a:t>
            </a:r>
            <a:r>
              <a:rPr spc="-5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Nielsena</a:t>
            </a:r>
          </a:p>
        </p:txBody>
      </p:sp>
      <p:sp>
        <p:nvSpPr>
          <p:cNvPr id="3" name="object 3"/>
          <p:cNvSpPr/>
          <p:nvPr/>
        </p:nvSpPr>
        <p:spPr>
          <a:xfrm>
            <a:off x="1155191" y="1148184"/>
            <a:ext cx="6833616" cy="4664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807" y="404825"/>
            <a:ext cx="50063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dirty="0">
                <a:solidFill>
                  <a:srgbClr val="666699"/>
                </a:solidFill>
              </a:rPr>
              <a:t>wg</a:t>
            </a:r>
            <a:r>
              <a:rPr spc="-5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Nielsena</a:t>
            </a:r>
          </a:p>
        </p:txBody>
      </p:sp>
      <p:sp>
        <p:nvSpPr>
          <p:cNvPr id="3" name="object 3"/>
          <p:cNvSpPr/>
          <p:nvPr/>
        </p:nvSpPr>
        <p:spPr>
          <a:xfrm>
            <a:off x="1133022" y="1209223"/>
            <a:ext cx="6734982" cy="471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612444" y="1094358"/>
            <a:ext cx="7961630" cy="4712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89535" indent="-344805" algn="just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W </a:t>
            </a:r>
            <a:r>
              <a:rPr sz="2000" spc="-15" dirty="0">
                <a:latin typeface="Arial"/>
                <a:cs typeface="Arial"/>
              </a:rPr>
              <a:t>wielu </a:t>
            </a:r>
            <a:r>
              <a:rPr sz="2000" dirty="0">
                <a:latin typeface="Arial"/>
                <a:cs typeface="Arial"/>
              </a:rPr>
              <a:t>modelach </a:t>
            </a:r>
            <a:r>
              <a:rPr sz="2000" spc="-10" dirty="0">
                <a:latin typeface="Arial"/>
                <a:cs typeface="Arial"/>
              </a:rPr>
              <a:t>badania </a:t>
            </a:r>
            <a:r>
              <a:rPr sz="2000" spc="-5" dirty="0">
                <a:latin typeface="Arial"/>
                <a:cs typeface="Arial"/>
              </a:rPr>
              <a:t>i </a:t>
            </a:r>
            <a:r>
              <a:rPr sz="2000" spc="-10" dirty="0">
                <a:latin typeface="Arial"/>
                <a:cs typeface="Arial"/>
              </a:rPr>
              <a:t>oceny </a:t>
            </a:r>
            <a:r>
              <a:rPr sz="2000" dirty="0">
                <a:latin typeface="Arial"/>
                <a:cs typeface="Arial"/>
              </a:rPr>
              <a:t>jakości </a:t>
            </a:r>
            <a:r>
              <a:rPr sz="2000" spc="-10" dirty="0">
                <a:latin typeface="Arial"/>
                <a:cs typeface="Arial"/>
              </a:rPr>
              <a:t>serwisów </a:t>
            </a:r>
            <a:r>
              <a:rPr sz="2000" spc="-15" dirty="0">
                <a:latin typeface="Arial"/>
                <a:cs typeface="Arial"/>
              </a:rPr>
              <a:t>internetowych  użyteczność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spc="-20" dirty="0">
                <a:latin typeface="Arial"/>
                <a:cs typeface="Arial"/>
              </a:rPr>
              <a:t>wymieniana </a:t>
            </a:r>
            <a:r>
              <a:rPr sz="2000" dirty="0">
                <a:latin typeface="Arial"/>
                <a:cs typeface="Arial"/>
              </a:rPr>
              <a:t>jako </a:t>
            </a:r>
            <a:r>
              <a:rPr sz="2000" spc="-10" dirty="0">
                <a:latin typeface="Arial"/>
                <a:cs typeface="Arial"/>
              </a:rPr>
              <a:t>jeden </a:t>
            </a:r>
            <a:r>
              <a:rPr sz="2000" spc="-25" dirty="0">
                <a:latin typeface="Arial"/>
                <a:cs typeface="Arial"/>
              </a:rPr>
              <a:t>ze </a:t>
            </a:r>
            <a:r>
              <a:rPr sz="2000" spc="-5" dirty="0">
                <a:latin typeface="Arial"/>
                <a:cs typeface="Arial"/>
              </a:rPr>
              <a:t>składników jakości, </a:t>
            </a:r>
            <a:r>
              <a:rPr sz="2000" spc="-10" dirty="0">
                <a:latin typeface="Arial"/>
                <a:cs typeface="Arial"/>
              </a:rPr>
              <a:t>np.  [1][2].</a:t>
            </a:r>
            <a:endParaRPr sz="20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Użyteczność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spc="-10" dirty="0">
                <a:latin typeface="Arial"/>
                <a:cs typeface="Arial"/>
              </a:rPr>
              <a:t>traktowana </a:t>
            </a:r>
            <a:r>
              <a:rPr sz="2000" dirty="0">
                <a:latin typeface="Arial"/>
                <a:cs typeface="Arial"/>
              </a:rPr>
              <a:t>jako </a:t>
            </a:r>
            <a:r>
              <a:rPr sz="2000" spc="-5" dirty="0">
                <a:latin typeface="Arial"/>
                <a:cs typeface="Arial"/>
              </a:rPr>
              <a:t>element jakości. Jakość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jest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pojęciem obejmującym </a:t>
            </a:r>
            <a:r>
              <a:rPr sz="2000" spc="-15" dirty="0">
                <a:latin typeface="Arial"/>
                <a:cs typeface="Arial"/>
              </a:rPr>
              <a:t>szerszy </a:t>
            </a:r>
            <a:r>
              <a:rPr sz="2000" spc="-10" dirty="0">
                <a:latin typeface="Arial"/>
                <a:cs typeface="Arial"/>
              </a:rPr>
              <a:t>zakres </a:t>
            </a:r>
            <a:r>
              <a:rPr sz="2000" spc="-15" dirty="0">
                <a:latin typeface="Arial"/>
                <a:cs typeface="Arial"/>
              </a:rPr>
              <a:t>znaczeniowy</a:t>
            </a:r>
            <a:r>
              <a:rPr sz="2000" spc="27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niż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5" dirty="0">
                <a:latin typeface="Arial"/>
                <a:cs typeface="Arial"/>
              </a:rPr>
              <a:t>użyteczność.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  <a:tab pos="4418965" algn="l"/>
              </a:tabLst>
            </a:pPr>
            <a:r>
              <a:rPr sz="2000" spc="-10" dirty="0">
                <a:latin typeface="Arial"/>
                <a:cs typeface="Arial"/>
              </a:rPr>
              <a:t>Pojęcie </a:t>
            </a:r>
            <a:r>
              <a:rPr sz="2000" dirty="0">
                <a:latin typeface="Arial"/>
                <a:cs typeface="Arial"/>
              </a:rPr>
              <a:t>jakości </a:t>
            </a:r>
            <a:r>
              <a:rPr sz="2000" spc="-1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normie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ISO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9126	</a:t>
            </a:r>
            <a:r>
              <a:rPr sz="2000" dirty="0">
                <a:latin typeface="Arial"/>
                <a:cs typeface="Arial"/>
              </a:rPr>
              <a:t>jest </a:t>
            </a:r>
            <a:r>
              <a:rPr sz="2000" spc="-15" dirty="0">
                <a:latin typeface="Arial"/>
                <a:cs typeface="Arial"/>
              </a:rPr>
              <a:t>rozpatrywane </a:t>
            </a:r>
            <a:r>
              <a:rPr sz="2000" spc="-10" dirty="0">
                <a:latin typeface="Arial"/>
                <a:cs typeface="Arial"/>
              </a:rPr>
              <a:t>w</a:t>
            </a:r>
            <a:r>
              <a:rPr sz="2000" spc="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trzech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wymiarach: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-jakość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wewnętrzna,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-jakość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zewnętrzna,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Arial"/>
                <a:cs typeface="Arial"/>
              </a:rPr>
              <a:t>-jakość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użytkowa.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Hasan L., Abuelrub </a:t>
            </a:r>
            <a:r>
              <a:rPr sz="1200" spc="-5" dirty="0">
                <a:latin typeface="Arial"/>
                <a:cs typeface="Arial"/>
              </a:rPr>
              <a:t>E., </a:t>
            </a:r>
            <a:r>
              <a:rPr sz="1200" dirty="0">
                <a:latin typeface="Arial"/>
                <a:cs typeface="Arial"/>
              </a:rPr>
              <a:t>Assessing the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10" dirty="0">
                <a:latin typeface="Arial"/>
                <a:cs typeface="Arial"/>
              </a:rPr>
              <a:t>web </a:t>
            </a:r>
            <a:r>
              <a:rPr sz="1200" dirty="0">
                <a:latin typeface="Arial"/>
                <a:cs typeface="Arial"/>
              </a:rPr>
              <a:t>sites. </a:t>
            </a:r>
            <a:r>
              <a:rPr sz="1200" spc="5" dirty="0">
                <a:latin typeface="Arial"/>
                <a:cs typeface="Arial"/>
              </a:rPr>
              <a:t>Applied </a:t>
            </a:r>
            <a:r>
              <a:rPr sz="1200" spc="-5" dirty="0">
                <a:latin typeface="Arial"/>
                <a:cs typeface="Arial"/>
              </a:rPr>
              <a:t>Computing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Informatics, </a:t>
            </a:r>
            <a:r>
              <a:rPr sz="1200" dirty="0">
                <a:latin typeface="Arial"/>
                <a:cs typeface="Arial"/>
              </a:rPr>
              <a:t>Vol. 9, </a:t>
            </a:r>
            <a:r>
              <a:rPr sz="1200" spc="-5" dirty="0">
                <a:latin typeface="Arial"/>
                <a:cs typeface="Arial"/>
              </a:rPr>
              <a:t>No. </a:t>
            </a:r>
            <a:r>
              <a:rPr sz="1200" dirty="0">
                <a:latin typeface="Arial"/>
                <a:cs typeface="Arial"/>
              </a:rPr>
              <a:t>1,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2011,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s.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11-29.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90"/>
              </a:spcBef>
              <a:buAutoNum type="arabicPlain" startAt="2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Yang </a:t>
            </a:r>
            <a:r>
              <a:rPr sz="1200" dirty="0">
                <a:latin typeface="Arial"/>
                <a:cs typeface="Arial"/>
              </a:rPr>
              <a:t>Z., </a:t>
            </a:r>
            <a:r>
              <a:rPr sz="1200" spc="-5" dirty="0">
                <a:latin typeface="Arial"/>
                <a:cs typeface="Arial"/>
              </a:rPr>
              <a:t>Cai S., </a:t>
            </a:r>
            <a:r>
              <a:rPr sz="1200" dirty="0">
                <a:latin typeface="Arial"/>
                <a:cs typeface="Arial"/>
              </a:rPr>
              <a:t>Zhou Z., Zhou N., </a:t>
            </a:r>
            <a:r>
              <a:rPr sz="1200" spc="-5" dirty="0">
                <a:latin typeface="Arial"/>
                <a:cs typeface="Arial"/>
              </a:rPr>
              <a:t>Development and </a:t>
            </a:r>
            <a:r>
              <a:rPr sz="1200" dirty="0">
                <a:latin typeface="Arial"/>
                <a:cs typeface="Arial"/>
              </a:rPr>
              <a:t>validation of </a:t>
            </a:r>
            <a:r>
              <a:rPr sz="1200" spc="-5" dirty="0">
                <a:latin typeface="Arial"/>
                <a:cs typeface="Arial"/>
              </a:rPr>
              <a:t>an instrument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10" dirty="0">
                <a:latin typeface="Arial"/>
                <a:cs typeface="Arial"/>
              </a:rPr>
              <a:t>measure </a:t>
            </a:r>
            <a:r>
              <a:rPr sz="1200" dirty="0">
                <a:latin typeface="Arial"/>
                <a:cs typeface="Arial"/>
              </a:rPr>
              <a:t>user perceived service 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information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presenting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Web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Portals.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</a:t>
            </a:r>
            <a:r>
              <a:rPr sz="1200" spc="-10" dirty="0">
                <a:latin typeface="Arial"/>
                <a:cs typeface="Arial"/>
              </a:rPr>
              <a:t> Management,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Vol.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42,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No.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2005,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575-589.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7017" y="404825"/>
            <a:ext cx="6722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jako </a:t>
            </a:r>
            <a:r>
              <a:rPr dirty="0">
                <a:solidFill>
                  <a:srgbClr val="666699"/>
                </a:solidFill>
              </a:rPr>
              <a:t>składnik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jakości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906256" y="6591096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3158" y="244855"/>
            <a:ext cx="31743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Plan</a:t>
            </a:r>
            <a:r>
              <a:rPr spc="-4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prezentacji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392" y="1128522"/>
            <a:ext cx="3620770" cy="3988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Wprowadzenie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"/>
                <a:cs typeface="Arial"/>
              </a:rPr>
              <a:t>Podstawowe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definicje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Grupy i </a:t>
            </a:r>
            <a:r>
              <a:rPr sz="2000" dirty="0">
                <a:latin typeface="Arial"/>
                <a:cs typeface="Arial"/>
              </a:rPr>
              <a:t>klasy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metod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dirty="0">
                <a:latin typeface="Arial"/>
                <a:cs typeface="Arial"/>
              </a:rPr>
              <a:t>Wybrane metody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analityczne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15" dirty="0">
                <a:latin typeface="Arial"/>
                <a:cs typeface="Arial"/>
              </a:rPr>
              <a:t>Przykładowe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badania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2000" spc="-5" dirty="0">
                <a:latin typeface="Arial"/>
                <a:cs typeface="Arial"/>
              </a:rPr>
              <a:t>Podsumowanie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612444" y="1097406"/>
            <a:ext cx="8042275" cy="3434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b="1" spc="-10" dirty="0">
                <a:latin typeface="Arial"/>
                <a:cs typeface="Arial"/>
              </a:rPr>
              <a:t>Jakość </a:t>
            </a:r>
            <a:r>
              <a:rPr sz="1300" b="1" dirty="0">
                <a:latin typeface="Arial"/>
                <a:cs typeface="Arial"/>
              </a:rPr>
              <a:t>wewnętrzna </a:t>
            </a:r>
            <a:r>
              <a:rPr sz="1300" spc="-15" dirty="0">
                <a:latin typeface="Arial"/>
                <a:cs typeface="Arial"/>
              </a:rPr>
              <a:t>oznacza </a:t>
            </a:r>
            <a:r>
              <a:rPr sz="1300" spc="-10" dirty="0">
                <a:latin typeface="Arial"/>
                <a:cs typeface="Arial"/>
              </a:rPr>
              <a:t>ogół </a:t>
            </a:r>
            <a:r>
              <a:rPr sz="1300" spc="-5" dirty="0">
                <a:latin typeface="Arial"/>
                <a:cs typeface="Arial"/>
              </a:rPr>
              <a:t>cech </a:t>
            </a:r>
            <a:r>
              <a:rPr sz="1300" spc="-10" dirty="0">
                <a:latin typeface="Arial"/>
                <a:cs typeface="Arial"/>
              </a:rPr>
              <a:t>produktu programowego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5" dirty="0">
                <a:latin typeface="Arial"/>
                <a:cs typeface="Arial"/>
              </a:rPr>
              <a:t>wewnętrznego punktu </a:t>
            </a:r>
            <a:r>
              <a:rPr sz="1300" spc="-10" dirty="0">
                <a:latin typeface="Arial"/>
                <a:cs typeface="Arial"/>
              </a:rPr>
              <a:t>widzenia. </a:t>
            </a:r>
            <a:r>
              <a:rPr sz="1300" spc="-5" dirty="0">
                <a:latin typeface="Arial"/>
                <a:cs typeface="Arial"/>
              </a:rPr>
              <a:t>Jest  </a:t>
            </a:r>
            <a:r>
              <a:rPr sz="1300" spc="-15" dirty="0">
                <a:latin typeface="Arial"/>
                <a:cs typeface="Arial"/>
              </a:rPr>
              <a:t>ona </a:t>
            </a:r>
            <a:r>
              <a:rPr sz="1300" spc="-10" dirty="0">
                <a:latin typeface="Arial"/>
                <a:cs typeface="Arial"/>
              </a:rPr>
              <a:t>mierzona </a:t>
            </a:r>
            <a:r>
              <a:rPr sz="1300" spc="-5" dirty="0">
                <a:latin typeface="Arial"/>
                <a:cs typeface="Arial"/>
              </a:rPr>
              <a:t>i </a:t>
            </a:r>
            <a:r>
              <a:rPr sz="1300" spc="-10" dirty="0">
                <a:latin typeface="Arial"/>
                <a:cs typeface="Arial"/>
              </a:rPr>
              <a:t>oceniana pod względem wewnętrznych wymagań </a:t>
            </a:r>
            <a:r>
              <a:rPr sz="1300" spc="-5" dirty="0">
                <a:latin typeface="Arial"/>
                <a:cs typeface="Arial"/>
              </a:rPr>
              <a:t>i metryk jakościowych, </a:t>
            </a:r>
            <a:r>
              <a:rPr sz="1300" dirty="0">
                <a:latin typeface="Arial"/>
                <a:cs typeface="Arial"/>
              </a:rPr>
              <a:t>jak </a:t>
            </a:r>
            <a:r>
              <a:rPr sz="1300" spc="-15" dirty="0">
                <a:latin typeface="Arial"/>
                <a:cs typeface="Arial"/>
              </a:rPr>
              <a:t>np. </a:t>
            </a:r>
            <a:r>
              <a:rPr sz="1300" dirty="0">
                <a:latin typeface="Arial"/>
                <a:cs typeface="Arial"/>
              </a:rPr>
              <a:t>ilość </a:t>
            </a:r>
            <a:r>
              <a:rPr sz="1300" spc="5" dirty="0">
                <a:latin typeface="Arial"/>
                <a:cs typeface="Arial"/>
              </a:rPr>
              <a:t>linii  </a:t>
            </a:r>
            <a:r>
              <a:rPr sz="1300" spc="-5" dirty="0">
                <a:latin typeface="Arial"/>
                <a:cs typeface="Arial"/>
              </a:rPr>
              <a:t>kodu lub liczba </a:t>
            </a:r>
            <a:r>
              <a:rPr sz="1300" spc="-10" dirty="0">
                <a:latin typeface="Arial"/>
                <a:cs typeface="Arial"/>
              </a:rPr>
              <a:t>usterek </a:t>
            </a:r>
            <a:r>
              <a:rPr sz="1300" spc="-5" dirty="0">
                <a:latin typeface="Arial"/>
                <a:cs typeface="Arial"/>
              </a:rPr>
              <a:t>wykrytych </a:t>
            </a:r>
            <a:r>
              <a:rPr sz="1300" spc="-10" dirty="0">
                <a:latin typeface="Arial"/>
                <a:cs typeface="Arial"/>
              </a:rPr>
              <a:t>podczas przeglądu. </a:t>
            </a:r>
            <a:r>
              <a:rPr sz="1300" spc="-5" dirty="0">
                <a:latin typeface="Arial"/>
                <a:cs typeface="Arial"/>
              </a:rPr>
              <a:t>Jakość </a:t>
            </a:r>
            <a:r>
              <a:rPr sz="1300" spc="-15" dirty="0">
                <a:latin typeface="Arial"/>
                <a:cs typeface="Arial"/>
              </a:rPr>
              <a:t>wewnętrzna </a:t>
            </a:r>
            <a:r>
              <a:rPr sz="1300" spc="-10" dirty="0">
                <a:latin typeface="Arial"/>
                <a:cs typeface="Arial"/>
              </a:rPr>
              <a:t>odnosi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5" dirty="0">
                <a:latin typeface="Arial"/>
                <a:cs typeface="Arial"/>
              </a:rPr>
              <a:t>do projektowania  </a:t>
            </a:r>
            <a:r>
              <a:rPr sz="1300" spc="-10" dirty="0">
                <a:latin typeface="Arial"/>
                <a:cs typeface="Arial"/>
              </a:rPr>
              <a:t>oprogramowania </a:t>
            </a:r>
            <a:r>
              <a:rPr sz="1300" spc="-15" dirty="0">
                <a:latin typeface="Arial"/>
                <a:cs typeface="Arial"/>
              </a:rPr>
              <a:t>na </a:t>
            </a:r>
            <a:r>
              <a:rPr sz="1300" spc="-10" dirty="0">
                <a:latin typeface="Arial"/>
                <a:cs typeface="Arial"/>
              </a:rPr>
              <a:t>etapach </a:t>
            </a:r>
            <a:r>
              <a:rPr sz="1300" spc="-5" dirty="0">
                <a:latin typeface="Arial"/>
                <a:cs typeface="Arial"/>
              </a:rPr>
              <a:t>implementacji </a:t>
            </a:r>
            <a:r>
              <a:rPr sz="1300" spc="-10" dirty="0">
                <a:latin typeface="Arial"/>
                <a:cs typeface="Arial"/>
              </a:rPr>
              <a:t>kodu, przeglądu </a:t>
            </a:r>
            <a:r>
              <a:rPr sz="1300" spc="-5" dirty="0">
                <a:latin typeface="Arial"/>
                <a:cs typeface="Arial"/>
              </a:rPr>
              <a:t>i</a:t>
            </a:r>
            <a:r>
              <a:rPr sz="1300" spc="28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testowania.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1900">
              <a:latin typeface="Arial"/>
              <a:cs typeface="Arial"/>
            </a:endParaRPr>
          </a:p>
          <a:p>
            <a:pPr marL="356870" marR="440055" indent="-344805" algn="just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7505" algn="l"/>
              </a:tabLst>
            </a:pPr>
            <a:r>
              <a:rPr sz="1300" b="1" spc="-5" dirty="0">
                <a:latin typeface="Arial"/>
                <a:cs typeface="Arial"/>
              </a:rPr>
              <a:t>Jakość </a:t>
            </a:r>
            <a:r>
              <a:rPr sz="1300" b="1" dirty="0">
                <a:latin typeface="Arial"/>
                <a:cs typeface="Arial"/>
              </a:rPr>
              <a:t>zewnętrzna </a:t>
            </a:r>
            <a:r>
              <a:rPr sz="1300" spc="-20" dirty="0">
                <a:latin typeface="Arial"/>
                <a:cs typeface="Arial"/>
              </a:rPr>
              <a:t>oznacza </a:t>
            </a:r>
            <a:r>
              <a:rPr sz="1300" spc="-10" dirty="0">
                <a:latin typeface="Arial"/>
                <a:cs typeface="Arial"/>
              </a:rPr>
              <a:t>ogół </a:t>
            </a:r>
            <a:r>
              <a:rPr sz="1300" spc="-5" dirty="0">
                <a:latin typeface="Arial"/>
                <a:cs typeface="Arial"/>
              </a:rPr>
              <a:t>cech </a:t>
            </a:r>
            <a:r>
              <a:rPr sz="1300" spc="-10" dirty="0">
                <a:latin typeface="Arial"/>
                <a:cs typeface="Arial"/>
              </a:rPr>
              <a:t>produktu programowego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5" dirty="0">
                <a:latin typeface="Arial"/>
                <a:cs typeface="Arial"/>
              </a:rPr>
              <a:t>zewnętrznego punktu </a:t>
            </a:r>
            <a:r>
              <a:rPr sz="1300" spc="-10" dirty="0">
                <a:latin typeface="Arial"/>
                <a:cs typeface="Arial"/>
              </a:rPr>
              <a:t>widzenia.  Odnosi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15" dirty="0">
                <a:latin typeface="Arial"/>
                <a:cs typeface="Arial"/>
              </a:rPr>
              <a:t>ona </a:t>
            </a:r>
            <a:r>
              <a:rPr sz="1300" spc="-5" dirty="0">
                <a:latin typeface="Arial"/>
                <a:cs typeface="Arial"/>
              </a:rPr>
              <a:t>do </a:t>
            </a:r>
            <a:r>
              <a:rPr sz="1300" spc="-10" dirty="0">
                <a:latin typeface="Arial"/>
                <a:cs typeface="Arial"/>
              </a:rPr>
              <a:t>postrzegania </a:t>
            </a:r>
            <a:r>
              <a:rPr sz="1300" spc="-5" dirty="0">
                <a:latin typeface="Arial"/>
                <a:cs typeface="Arial"/>
              </a:rPr>
              <a:t>jakości </a:t>
            </a:r>
            <a:r>
              <a:rPr sz="1300" spc="-10" dirty="0">
                <a:latin typeface="Arial"/>
                <a:cs typeface="Arial"/>
              </a:rPr>
              <a:t>oprogramowania podczas </a:t>
            </a:r>
            <a:r>
              <a:rPr sz="1300" dirty="0">
                <a:latin typeface="Arial"/>
                <a:cs typeface="Arial"/>
              </a:rPr>
              <a:t>jego </a:t>
            </a:r>
            <a:r>
              <a:rPr sz="1300" spc="-10" dirty="0">
                <a:latin typeface="Arial"/>
                <a:cs typeface="Arial"/>
              </a:rPr>
              <a:t>uruchamiania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warunkach  </a:t>
            </a:r>
            <a:r>
              <a:rPr sz="1300" spc="-5" dirty="0">
                <a:latin typeface="Arial"/>
                <a:cs typeface="Arial"/>
              </a:rPr>
              <a:t>mających symulować </a:t>
            </a:r>
            <a:r>
              <a:rPr sz="1300" spc="-10" dirty="0">
                <a:latin typeface="Arial"/>
                <a:cs typeface="Arial"/>
              </a:rPr>
              <a:t>rzeczywiste </a:t>
            </a:r>
            <a:r>
              <a:rPr sz="1300" dirty="0">
                <a:latin typeface="Arial"/>
                <a:cs typeface="Arial"/>
              </a:rPr>
              <a:t>środowisko jego </a:t>
            </a:r>
            <a:r>
              <a:rPr sz="1300" spc="-10" dirty="0">
                <a:latin typeface="Arial"/>
                <a:cs typeface="Arial"/>
              </a:rPr>
              <a:t>pracy. </a:t>
            </a:r>
            <a:r>
              <a:rPr sz="1300" spc="-5" dirty="0">
                <a:latin typeface="Arial"/>
                <a:cs typeface="Arial"/>
              </a:rPr>
              <a:t>Jakość </a:t>
            </a:r>
            <a:r>
              <a:rPr sz="1300" spc="-15" dirty="0">
                <a:latin typeface="Arial"/>
                <a:cs typeface="Arial"/>
              </a:rPr>
              <a:t>zewnętrzna </a:t>
            </a:r>
            <a:r>
              <a:rPr sz="1300" spc="-5" dirty="0">
                <a:latin typeface="Arial"/>
                <a:cs typeface="Arial"/>
              </a:rPr>
              <a:t>obejmuje </a:t>
            </a:r>
            <a:r>
              <a:rPr sz="1300" spc="-10" dirty="0">
                <a:latin typeface="Arial"/>
                <a:cs typeface="Arial"/>
              </a:rPr>
              <a:t>wymagania  </a:t>
            </a:r>
            <a:r>
              <a:rPr sz="1300" spc="-5" dirty="0">
                <a:latin typeface="Arial"/>
                <a:cs typeface="Arial"/>
              </a:rPr>
              <a:t>jakościowe wynikające z </a:t>
            </a:r>
            <a:r>
              <a:rPr sz="1300" spc="-10" dirty="0">
                <a:latin typeface="Arial"/>
                <a:cs typeface="Arial"/>
              </a:rPr>
              <a:t>potrzeb użytkownika, </a:t>
            </a:r>
            <a:r>
              <a:rPr sz="1300" spc="-5" dirty="0">
                <a:latin typeface="Arial"/>
                <a:cs typeface="Arial"/>
              </a:rPr>
              <a:t>w tym </a:t>
            </a:r>
            <a:r>
              <a:rPr sz="1300" spc="-10" dirty="0">
                <a:latin typeface="Arial"/>
                <a:cs typeface="Arial"/>
              </a:rPr>
              <a:t>również wymagania </a:t>
            </a:r>
            <a:r>
              <a:rPr sz="1300" spc="-5" dirty="0">
                <a:latin typeface="Arial"/>
                <a:cs typeface="Arial"/>
              </a:rPr>
              <a:t>jakości</a:t>
            </a:r>
            <a:r>
              <a:rPr sz="1300" spc="30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użytkowej.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1900">
              <a:latin typeface="Arial"/>
              <a:cs typeface="Arial"/>
            </a:endParaRPr>
          </a:p>
          <a:p>
            <a:pPr marL="356870" marR="74930" indent="-344805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b="1" spc="-10" dirty="0">
                <a:latin typeface="Arial"/>
                <a:cs typeface="Arial"/>
              </a:rPr>
              <a:t>Jakość </a:t>
            </a:r>
            <a:r>
              <a:rPr sz="1300" b="1" spc="-5" dirty="0">
                <a:latin typeface="Arial"/>
                <a:cs typeface="Arial"/>
              </a:rPr>
              <a:t>użytkowa -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0" dirty="0">
                <a:latin typeface="Arial"/>
                <a:cs typeface="Arial"/>
              </a:rPr>
              <a:t>określana </a:t>
            </a:r>
            <a:r>
              <a:rPr sz="1300" dirty="0">
                <a:latin typeface="Arial"/>
                <a:cs typeface="Arial"/>
              </a:rPr>
              <a:t>jako </a:t>
            </a:r>
            <a:r>
              <a:rPr sz="1300" spc="-5" dirty="0">
                <a:latin typeface="Arial"/>
                <a:cs typeface="Arial"/>
              </a:rPr>
              <a:t>jakość </a:t>
            </a:r>
            <a:r>
              <a:rPr sz="1300" spc="-15" dirty="0">
                <a:latin typeface="Arial"/>
                <a:cs typeface="Arial"/>
              </a:rPr>
              <a:t>postrzegana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5" dirty="0">
                <a:latin typeface="Arial"/>
                <a:cs typeface="Arial"/>
              </a:rPr>
              <a:t>punktu </a:t>
            </a:r>
            <a:r>
              <a:rPr sz="1300" spc="-10" dirty="0">
                <a:latin typeface="Arial"/>
                <a:cs typeface="Arial"/>
              </a:rPr>
              <a:t>widzenia użytkownika, gdy produkt  programowy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15" dirty="0">
                <a:latin typeface="Arial"/>
                <a:cs typeface="Arial"/>
              </a:rPr>
              <a:t>użytkowany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określonym </a:t>
            </a:r>
            <a:r>
              <a:rPr sz="1300" dirty="0">
                <a:latin typeface="Arial"/>
                <a:cs typeface="Arial"/>
              </a:rPr>
              <a:t>środowisku </a:t>
            </a:r>
            <a:r>
              <a:rPr sz="1300" spc="-5" dirty="0">
                <a:latin typeface="Arial"/>
                <a:cs typeface="Arial"/>
              </a:rPr>
              <a:t>i </a:t>
            </a:r>
            <a:r>
              <a:rPr sz="1300" spc="-10" dirty="0">
                <a:latin typeface="Arial"/>
                <a:cs typeface="Arial"/>
              </a:rPr>
              <a:t>określonym </a:t>
            </a:r>
            <a:r>
              <a:rPr sz="1300" spc="-5" dirty="0">
                <a:latin typeface="Arial"/>
                <a:cs typeface="Arial"/>
              </a:rPr>
              <a:t>kontekście stosowania. Jakość  </a:t>
            </a:r>
            <a:r>
              <a:rPr sz="1300" spc="-10" dirty="0">
                <a:latin typeface="Arial"/>
                <a:cs typeface="Arial"/>
              </a:rPr>
              <a:t>użytkowa </a:t>
            </a:r>
            <a:r>
              <a:rPr sz="1300" dirty="0">
                <a:latin typeface="Arial"/>
                <a:cs typeface="Arial"/>
              </a:rPr>
              <a:t>jest miarą określającą stopień </a:t>
            </a:r>
            <a:r>
              <a:rPr sz="1300" spc="-5" dirty="0">
                <a:latin typeface="Arial"/>
                <a:cs typeface="Arial"/>
              </a:rPr>
              <a:t>osiągnięcia </a:t>
            </a:r>
            <a:r>
              <a:rPr sz="1300" spc="-10" dirty="0">
                <a:latin typeface="Arial"/>
                <a:cs typeface="Arial"/>
              </a:rPr>
              <a:t>przez użytkowników </a:t>
            </a:r>
            <a:r>
              <a:rPr sz="1300" spc="5" dirty="0">
                <a:latin typeface="Arial"/>
                <a:cs typeface="Arial"/>
              </a:rPr>
              <a:t>ich </a:t>
            </a:r>
            <a:r>
              <a:rPr sz="1300" dirty="0">
                <a:latin typeface="Arial"/>
                <a:cs typeface="Arial"/>
              </a:rPr>
              <a:t>celów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[1].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19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FFCC00"/>
              </a:buClr>
              <a:buSzPct val="88461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normie </a:t>
            </a:r>
            <a:r>
              <a:rPr sz="1300" spc="-5" dirty="0">
                <a:latin typeface="Arial"/>
                <a:cs typeface="Arial"/>
              </a:rPr>
              <a:t>ISO </a:t>
            </a:r>
            <a:r>
              <a:rPr sz="1300" spc="-10" dirty="0">
                <a:latin typeface="Arial"/>
                <a:cs typeface="Arial"/>
              </a:rPr>
              <a:t>25010, </a:t>
            </a:r>
            <a:r>
              <a:rPr sz="1300" spc="-5" dirty="0">
                <a:latin typeface="Arial"/>
                <a:cs typeface="Arial"/>
              </a:rPr>
              <a:t>która </a:t>
            </a:r>
            <a:r>
              <a:rPr sz="1300" spc="-10" dirty="0">
                <a:latin typeface="Arial"/>
                <a:cs typeface="Arial"/>
              </a:rPr>
              <a:t>zastąpiła </a:t>
            </a:r>
            <a:r>
              <a:rPr sz="1300" spc="-15" dirty="0">
                <a:latin typeface="Arial"/>
                <a:cs typeface="Arial"/>
              </a:rPr>
              <a:t>normę </a:t>
            </a:r>
            <a:r>
              <a:rPr sz="1300" spc="-5" dirty="0">
                <a:latin typeface="Arial"/>
                <a:cs typeface="Arial"/>
              </a:rPr>
              <a:t>ISO </a:t>
            </a:r>
            <a:r>
              <a:rPr sz="1300" spc="-10" dirty="0">
                <a:latin typeface="Arial"/>
                <a:cs typeface="Arial"/>
              </a:rPr>
              <a:t>9126, wyróżnione </a:t>
            </a:r>
            <a:r>
              <a:rPr sz="1300" spc="-5" dirty="0">
                <a:latin typeface="Arial"/>
                <a:cs typeface="Arial"/>
              </a:rPr>
              <a:t>są jakość</a:t>
            </a:r>
            <a:r>
              <a:rPr sz="1300" spc="2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produktu programowego </a:t>
            </a:r>
            <a:r>
              <a:rPr sz="1300" spc="-5" dirty="0">
                <a:latin typeface="Arial"/>
                <a:cs typeface="Arial"/>
              </a:rPr>
              <a:t>i</a:t>
            </a:r>
            <a:endParaRPr sz="13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jakość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15" dirty="0">
                <a:latin typeface="Arial"/>
                <a:cs typeface="Arial"/>
              </a:rPr>
              <a:t>użytkowa.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868" y="4981778"/>
            <a:ext cx="59264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[1] </a:t>
            </a:r>
            <a:r>
              <a:rPr sz="1200" spc="-5" dirty="0">
                <a:latin typeface="Arial"/>
                <a:cs typeface="Arial"/>
              </a:rPr>
              <a:t>ISO </a:t>
            </a:r>
            <a:r>
              <a:rPr sz="1200" dirty="0">
                <a:latin typeface="Arial"/>
                <a:cs typeface="Arial"/>
              </a:rPr>
              <a:t>9126-1:2001(E), </a:t>
            </a:r>
            <a:r>
              <a:rPr sz="1200" spc="-5" dirty="0">
                <a:latin typeface="Arial"/>
                <a:cs typeface="Arial"/>
              </a:rPr>
              <a:t>Software engineering </a:t>
            </a:r>
            <a:r>
              <a:rPr sz="1200" dirty="0">
                <a:latin typeface="Arial"/>
                <a:cs typeface="Arial"/>
              </a:rPr>
              <a:t>– Product quality – </a:t>
            </a:r>
            <a:r>
              <a:rPr sz="1200" spc="-5" dirty="0">
                <a:latin typeface="Arial"/>
                <a:cs typeface="Arial"/>
              </a:rPr>
              <a:t>Part </a:t>
            </a:r>
            <a:r>
              <a:rPr sz="1200" dirty="0">
                <a:latin typeface="Arial"/>
                <a:cs typeface="Arial"/>
              </a:rPr>
              <a:t>1: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7017" y="404825"/>
            <a:ext cx="6722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jako </a:t>
            </a:r>
            <a:r>
              <a:rPr dirty="0">
                <a:solidFill>
                  <a:srgbClr val="666699"/>
                </a:solidFill>
              </a:rPr>
              <a:t>składnik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jakości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36244" y="978789"/>
            <a:ext cx="8059420" cy="514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b="1" dirty="0">
                <a:latin typeface="Arial"/>
                <a:cs typeface="Arial"/>
              </a:rPr>
              <a:t>Jakość </a:t>
            </a:r>
            <a:r>
              <a:rPr sz="1200" b="1" spc="-5" dirty="0">
                <a:latin typeface="Arial"/>
                <a:cs typeface="Arial"/>
              </a:rPr>
              <a:t>produktu programowego </a:t>
            </a:r>
            <a:r>
              <a:rPr sz="1200" dirty="0">
                <a:latin typeface="Arial"/>
                <a:cs typeface="Arial"/>
              </a:rPr>
              <a:t>oznacza stopień, w </a:t>
            </a:r>
            <a:r>
              <a:rPr sz="1200" spc="-5" dirty="0">
                <a:latin typeface="Arial"/>
                <a:cs typeface="Arial"/>
              </a:rPr>
              <a:t>jakim </a:t>
            </a:r>
            <a:r>
              <a:rPr sz="1200" dirty="0">
                <a:latin typeface="Arial"/>
                <a:cs typeface="Arial"/>
              </a:rPr>
              <a:t>produkt </a:t>
            </a:r>
            <a:r>
              <a:rPr sz="1200" spc="-10" dirty="0">
                <a:latin typeface="Arial"/>
                <a:cs typeface="Arial"/>
              </a:rPr>
              <a:t>programowy </a:t>
            </a:r>
            <a:r>
              <a:rPr sz="1200" spc="-5" dirty="0">
                <a:latin typeface="Arial"/>
                <a:cs typeface="Arial"/>
              </a:rPr>
              <a:t>zaspokaja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stwierdzone</a:t>
            </a:r>
            <a:endParaRPr sz="1200">
              <a:latin typeface="Arial"/>
              <a:cs typeface="Arial"/>
            </a:endParaRPr>
          </a:p>
          <a:p>
            <a:pPr marL="356870" marR="6985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 </a:t>
            </a:r>
            <a:r>
              <a:rPr sz="1200" spc="-10" dirty="0">
                <a:latin typeface="Arial"/>
                <a:cs typeface="Arial"/>
              </a:rPr>
              <a:t>niejawne </a:t>
            </a:r>
            <a:r>
              <a:rPr sz="1200" dirty="0">
                <a:latin typeface="Arial"/>
                <a:cs typeface="Arial"/>
              </a:rPr>
              <a:t>potrzeby, </a:t>
            </a:r>
            <a:r>
              <a:rPr sz="1200" spc="-5" dirty="0">
                <a:latin typeface="Arial"/>
                <a:cs typeface="Arial"/>
              </a:rPr>
              <a:t>gdy </a:t>
            </a:r>
            <a:r>
              <a:rPr sz="1200" spc="-10" dirty="0">
                <a:latin typeface="Arial"/>
                <a:cs typeface="Arial"/>
              </a:rPr>
              <a:t>jest </a:t>
            </a:r>
            <a:r>
              <a:rPr sz="1200" spc="-5" dirty="0">
                <a:latin typeface="Arial"/>
                <a:cs typeface="Arial"/>
              </a:rPr>
              <a:t>stosowany w </a:t>
            </a:r>
            <a:r>
              <a:rPr sz="1200" dirty="0">
                <a:latin typeface="Arial"/>
                <a:cs typeface="Arial"/>
              </a:rPr>
              <a:t>określonych </a:t>
            </a:r>
            <a:r>
              <a:rPr sz="1200" spc="-5" dirty="0">
                <a:latin typeface="Arial"/>
                <a:cs typeface="Arial"/>
              </a:rPr>
              <a:t>warunkach. Natomiast </a:t>
            </a:r>
            <a:r>
              <a:rPr sz="1200" b="1" dirty="0">
                <a:latin typeface="Arial"/>
                <a:cs typeface="Arial"/>
              </a:rPr>
              <a:t>jakość </a:t>
            </a:r>
            <a:r>
              <a:rPr sz="1200" b="1" spc="-5" dirty="0">
                <a:latin typeface="Arial"/>
                <a:cs typeface="Arial"/>
              </a:rPr>
              <a:t>użytkowa </a:t>
            </a:r>
            <a:r>
              <a:rPr sz="1200" spc="-10" dirty="0">
                <a:latin typeface="Arial"/>
                <a:cs typeface="Arial"/>
              </a:rPr>
              <a:t>jest </a:t>
            </a:r>
            <a:r>
              <a:rPr sz="1200" dirty="0">
                <a:latin typeface="Arial"/>
                <a:cs typeface="Arial"/>
              </a:rPr>
              <a:t>to stopień,  </a:t>
            </a:r>
            <a:r>
              <a:rPr sz="1200" spc="-5" dirty="0">
                <a:latin typeface="Arial"/>
                <a:cs typeface="Arial"/>
              </a:rPr>
              <a:t>w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jakim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produkt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lub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system</a:t>
            </a:r>
            <a:r>
              <a:rPr sz="1200" spc="-10" dirty="0">
                <a:latin typeface="Arial"/>
                <a:cs typeface="Arial"/>
              </a:rPr>
              <a:t> może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być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używany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przez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poszczególnych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użytkowników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dla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zaspokojenia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ich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potrzeb  tak, </a:t>
            </a:r>
            <a:r>
              <a:rPr sz="1200" spc="-5" dirty="0">
                <a:latin typeface="Arial"/>
                <a:cs typeface="Arial"/>
              </a:rPr>
              <a:t>aby </a:t>
            </a:r>
            <a:r>
              <a:rPr sz="1200" dirty="0">
                <a:latin typeface="Arial"/>
                <a:cs typeface="Arial"/>
              </a:rPr>
              <a:t>osiągnęli oni określone </a:t>
            </a:r>
            <a:r>
              <a:rPr sz="1200" spc="5" dirty="0">
                <a:latin typeface="Arial"/>
                <a:cs typeface="Arial"/>
              </a:rPr>
              <a:t>cele </a:t>
            </a:r>
            <a:r>
              <a:rPr sz="1200" dirty="0">
                <a:latin typeface="Arial"/>
                <a:cs typeface="Arial"/>
              </a:rPr>
              <a:t>w sposób </a:t>
            </a:r>
            <a:r>
              <a:rPr sz="1200" spc="-5" dirty="0">
                <a:latin typeface="Arial"/>
                <a:cs typeface="Arial"/>
              </a:rPr>
              <a:t>efektywny, </a:t>
            </a:r>
            <a:r>
              <a:rPr sz="1200" spc="-10" dirty="0">
                <a:latin typeface="Arial"/>
                <a:cs typeface="Arial"/>
              </a:rPr>
              <a:t>wydajny, </a:t>
            </a:r>
            <a:r>
              <a:rPr sz="1200" spc="-5" dirty="0">
                <a:latin typeface="Arial"/>
                <a:cs typeface="Arial"/>
              </a:rPr>
              <a:t>wolny od </a:t>
            </a:r>
            <a:r>
              <a:rPr sz="1200" dirty="0">
                <a:latin typeface="Arial"/>
                <a:cs typeface="Arial"/>
              </a:rPr>
              <a:t>ryzyka i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satysfakcjonujący</a:t>
            </a:r>
            <a:endParaRPr sz="1200">
              <a:latin typeface="Arial"/>
              <a:cs typeface="Arial"/>
            </a:endParaRPr>
          </a:p>
          <a:p>
            <a:pPr marL="35687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w </a:t>
            </a:r>
            <a:r>
              <a:rPr sz="1200" dirty="0">
                <a:latin typeface="Arial"/>
                <a:cs typeface="Arial"/>
              </a:rPr>
              <a:t>określonych kontekstach </a:t>
            </a:r>
            <a:r>
              <a:rPr sz="1200" spc="-5" dirty="0">
                <a:latin typeface="Arial"/>
                <a:cs typeface="Arial"/>
              </a:rPr>
              <a:t>zastosowania. </a:t>
            </a:r>
            <a:r>
              <a:rPr sz="1200" dirty="0">
                <a:latin typeface="Arial"/>
                <a:cs typeface="Arial"/>
              </a:rPr>
              <a:t>Jest to </a:t>
            </a:r>
            <a:r>
              <a:rPr sz="1200" spc="-5" dirty="0">
                <a:latin typeface="Arial"/>
                <a:cs typeface="Arial"/>
              </a:rPr>
              <a:t>więc </a:t>
            </a:r>
            <a:r>
              <a:rPr sz="1200" dirty="0">
                <a:latin typeface="Arial"/>
                <a:cs typeface="Arial"/>
              </a:rPr>
              <a:t>rozszerzona definicja użyteczności </a:t>
            </a:r>
            <a:r>
              <a:rPr sz="1200" spc="-10" dirty="0">
                <a:latin typeface="Arial"/>
                <a:cs typeface="Arial"/>
              </a:rPr>
              <a:t>wywodząca </a:t>
            </a:r>
            <a:r>
              <a:rPr sz="1200" spc="5" dirty="0">
                <a:latin typeface="Arial"/>
                <a:cs typeface="Arial"/>
              </a:rPr>
              <a:t>się </a:t>
            </a:r>
            <a:r>
              <a:rPr sz="1200" dirty="0">
                <a:latin typeface="Arial"/>
                <a:cs typeface="Arial"/>
              </a:rPr>
              <a:t>z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normy  </a:t>
            </a:r>
            <a:r>
              <a:rPr sz="1200" spc="-5" dirty="0">
                <a:latin typeface="Arial"/>
                <a:cs typeface="Arial"/>
              </a:rPr>
              <a:t>ISO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9241.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356870" marR="32384" indent="-344805">
              <a:lnSpc>
                <a:spcPct val="100000"/>
              </a:lnSpc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dirty="0">
                <a:latin typeface="Arial"/>
                <a:cs typeface="Arial"/>
              </a:rPr>
              <a:t>W każdej z </a:t>
            </a:r>
            <a:r>
              <a:rPr sz="1200" spc="-5" dirty="0">
                <a:latin typeface="Arial"/>
                <a:cs typeface="Arial"/>
              </a:rPr>
              <a:t>wymienionych </a:t>
            </a:r>
            <a:r>
              <a:rPr sz="1200" dirty="0">
                <a:latin typeface="Arial"/>
                <a:cs typeface="Arial"/>
              </a:rPr>
              <a:t>norm </a:t>
            </a:r>
            <a:r>
              <a:rPr sz="1200" spc="-5" dirty="0">
                <a:latin typeface="Arial"/>
                <a:cs typeface="Arial"/>
              </a:rPr>
              <a:t>ISO, </a:t>
            </a:r>
            <a:r>
              <a:rPr sz="1200" dirty="0">
                <a:latin typeface="Arial"/>
                <a:cs typeface="Arial"/>
              </a:rPr>
              <a:t>poza </a:t>
            </a:r>
            <a:r>
              <a:rPr sz="1200" spc="-5" dirty="0">
                <a:latin typeface="Arial"/>
                <a:cs typeface="Arial"/>
              </a:rPr>
              <a:t>definicjami, </a:t>
            </a:r>
            <a:r>
              <a:rPr sz="1200" dirty="0">
                <a:latin typeface="Arial"/>
                <a:cs typeface="Arial"/>
              </a:rPr>
              <a:t>podane są także </a:t>
            </a:r>
            <a:r>
              <a:rPr sz="1200" spc="-5" dirty="0">
                <a:latin typeface="Arial"/>
                <a:cs typeface="Arial"/>
              </a:rPr>
              <a:t>modele jakości oprogramowania. Są </a:t>
            </a:r>
            <a:r>
              <a:rPr sz="1200" dirty="0">
                <a:latin typeface="Arial"/>
                <a:cs typeface="Arial"/>
              </a:rPr>
              <a:t>to  różniące </a:t>
            </a:r>
            <a:r>
              <a:rPr sz="1200" spc="5" dirty="0">
                <a:latin typeface="Arial"/>
                <a:cs typeface="Arial"/>
              </a:rPr>
              <a:t>się </a:t>
            </a:r>
            <a:r>
              <a:rPr sz="1200" dirty="0">
                <a:latin typeface="Arial"/>
                <a:cs typeface="Arial"/>
              </a:rPr>
              <a:t>od </a:t>
            </a:r>
            <a:r>
              <a:rPr sz="1200" spc="5" dirty="0">
                <a:latin typeface="Arial"/>
                <a:cs typeface="Arial"/>
              </a:rPr>
              <a:t>siebie </a:t>
            </a:r>
            <a:r>
              <a:rPr sz="1200" spc="-5" dirty="0">
                <a:latin typeface="Arial"/>
                <a:cs typeface="Arial"/>
              </a:rPr>
              <a:t>modele jakości użytkowej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jakości </a:t>
            </a:r>
            <a:r>
              <a:rPr sz="1200" dirty="0">
                <a:latin typeface="Arial"/>
                <a:cs typeface="Arial"/>
              </a:rPr>
              <a:t>produktu </a:t>
            </a:r>
            <a:r>
              <a:rPr sz="1200" spc="-5" dirty="0">
                <a:latin typeface="Arial"/>
                <a:cs typeface="Arial"/>
              </a:rPr>
              <a:t>programowego </a:t>
            </a:r>
            <a:r>
              <a:rPr sz="1200" dirty="0">
                <a:latin typeface="Arial"/>
                <a:cs typeface="Arial"/>
              </a:rPr>
              <a:t>(w </a:t>
            </a:r>
            <a:r>
              <a:rPr sz="1200" spc="-5" dirty="0">
                <a:latin typeface="Arial"/>
                <a:cs typeface="Arial"/>
              </a:rPr>
              <a:t>normie ISO </a:t>
            </a:r>
            <a:r>
              <a:rPr sz="1200" dirty="0">
                <a:latin typeface="Arial"/>
                <a:cs typeface="Arial"/>
              </a:rPr>
              <a:t>25010) oraz  </a:t>
            </a:r>
            <a:r>
              <a:rPr sz="1200" spc="-5" dirty="0">
                <a:latin typeface="Arial"/>
                <a:cs typeface="Arial"/>
              </a:rPr>
              <a:t>jakości wewnętrznej/zewnętrznej </a:t>
            </a:r>
            <a:r>
              <a:rPr sz="1200" dirty="0">
                <a:latin typeface="Arial"/>
                <a:cs typeface="Arial"/>
              </a:rPr>
              <a:t>(w </a:t>
            </a:r>
            <a:r>
              <a:rPr sz="1200" spc="-5" dirty="0">
                <a:latin typeface="Arial"/>
                <a:cs typeface="Arial"/>
              </a:rPr>
              <a:t>normie ISO </a:t>
            </a:r>
            <a:r>
              <a:rPr sz="1200" dirty="0">
                <a:latin typeface="Arial"/>
                <a:cs typeface="Arial"/>
              </a:rPr>
              <a:t>9126). </a:t>
            </a:r>
            <a:r>
              <a:rPr sz="1200" spc="-5" dirty="0">
                <a:latin typeface="Arial"/>
                <a:cs typeface="Arial"/>
              </a:rPr>
              <a:t>Każdy </a:t>
            </a:r>
            <a:r>
              <a:rPr sz="1200" dirty="0">
                <a:latin typeface="Arial"/>
                <a:cs typeface="Arial"/>
              </a:rPr>
              <a:t>z tych </a:t>
            </a:r>
            <a:r>
              <a:rPr sz="1200" spc="-5" dirty="0">
                <a:latin typeface="Arial"/>
                <a:cs typeface="Arial"/>
              </a:rPr>
              <a:t>modeli zawiera </a:t>
            </a:r>
            <a:r>
              <a:rPr sz="1200" dirty="0">
                <a:latin typeface="Arial"/>
                <a:cs typeface="Arial"/>
              </a:rPr>
              <a:t>szereg charakterystyk </a:t>
            </a:r>
            <a:r>
              <a:rPr sz="1200" spc="-5" dirty="0">
                <a:latin typeface="Arial"/>
                <a:cs typeface="Arial"/>
              </a:rPr>
              <a:t>i </a:t>
            </a:r>
            <a:r>
              <a:rPr sz="1200" dirty="0">
                <a:latin typeface="Arial"/>
                <a:cs typeface="Arial"/>
              </a:rPr>
              <a:t>cech,  które </a:t>
            </a:r>
            <a:r>
              <a:rPr sz="1200" spc="-5" dirty="0">
                <a:latin typeface="Arial"/>
                <a:cs typeface="Arial"/>
              </a:rPr>
              <a:t>tworzą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jakość.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175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dirty="0">
                <a:latin typeface="Arial"/>
                <a:cs typeface="Arial"/>
              </a:rPr>
              <a:t>Opierając </a:t>
            </a:r>
            <a:r>
              <a:rPr sz="1200" spc="5" dirty="0">
                <a:latin typeface="Arial"/>
                <a:cs typeface="Arial"/>
              </a:rPr>
              <a:t>się </a:t>
            </a:r>
            <a:r>
              <a:rPr sz="1200" dirty="0">
                <a:latin typeface="Arial"/>
                <a:cs typeface="Arial"/>
              </a:rPr>
              <a:t>na </a:t>
            </a:r>
            <a:r>
              <a:rPr sz="1200" spc="-10" dirty="0">
                <a:latin typeface="Arial"/>
                <a:cs typeface="Arial"/>
              </a:rPr>
              <a:t>w/w </a:t>
            </a:r>
            <a:r>
              <a:rPr sz="1200" spc="-5" dirty="0">
                <a:latin typeface="Arial"/>
                <a:cs typeface="Arial"/>
              </a:rPr>
              <a:t>normach ISO </a:t>
            </a:r>
            <a:r>
              <a:rPr sz="1200" dirty="0">
                <a:latin typeface="Arial"/>
                <a:cs typeface="Arial"/>
              </a:rPr>
              <a:t>oraz publikacjach </a:t>
            </a:r>
            <a:r>
              <a:rPr sz="1200" spc="-5" dirty="0">
                <a:latin typeface="Arial"/>
                <a:cs typeface="Arial"/>
              </a:rPr>
              <a:t>naukowych, najogólniej </a:t>
            </a:r>
            <a:r>
              <a:rPr sz="1200" spc="-10" dirty="0">
                <a:latin typeface="Arial"/>
                <a:cs typeface="Arial"/>
              </a:rPr>
              <a:t>model </a:t>
            </a:r>
            <a:r>
              <a:rPr sz="1200" spc="-5" dirty="0">
                <a:latin typeface="Arial"/>
                <a:cs typeface="Arial"/>
              </a:rPr>
              <a:t>jakości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serwisów</a:t>
            </a:r>
            <a:endParaRPr sz="1200">
              <a:latin typeface="Arial"/>
              <a:cs typeface="Arial"/>
            </a:endParaRPr>
          </a:p>
          <a:p>
            <a:pPr marL="356870" marR="23558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internetowych </a:t>
            </a:r>
            <a:r>
              <a:rPr sz="1200" spc="-10" dirty="0">
                <a:latin typeface="Arial"/>
                <a:cs typeface="Arial"/>
              </a:rPr>
              <a:t>można </a:t>
            </a:r>
            <a:r>
              <a:rPr sz="1200" dirty="0">
                <a:latin typeface="Arial"/>
                <a:cs typeface="Arial"/>
              </a:rPr>
              <a:t>przedstawić </a:t>
            </a:r>
            <a:r>
              <a:rPr sz="1200" spc="-10" dirty="0">
                <a:latin typeface="Arial"/>
                <a:cs typeface="Arial"/>
              </a:rPr>
              <a:t>jako </a:t>
            </a:r>
            <a:r>
              <a:rPr sz="1200" spc="-5" dirty="0">
                <a:latin typeface="Arial"/>
                <a:cs typeface="Arial"/>
              </a:rPr>
              <a:t>wielowymiarową </a:t>
            </a:r>
            <a:r>
              <a:rPr sz="1200" dirty="0">
                <a:latin typeface="Arial"/>
                <a:cs typeface="Arial"/>
              </a:rPr>
              <a:t>strukturę charakterystyk </a:t>
            </a:r>
            <a:r>
              <a:rPr sz="1200" spc="-5" dirty="0">
                <a:latin typeface="Arial"/>
                <a:cs typeface="Arial"/>
              </a:rPr>
              <a:t>(nazywanych </a:t>
            </a:r>
            <a:r>
              <a:rPr sz="1200" dirty="0">
                <a:latin typeface="Arial"/>
                <a:cs typeface="Arial"/>
              </a:rPr>
              <a:t>też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kategoriami)  </a:t>
            </a:r>
            <a:r>
              <a:rPr sz="1200" spc="-5" dirty="0">
                <a:latin typeface="Arial"/>
                <a:cs typeface="Arial"/>
              </a:rPr>
              <a:t>i </a:t>
            </a:r>
            <a:r>
              <a:rPr sz="1200" dirty="0">
                <a:latin typeface="Arial"/>
                <a:cs typeface="Arial"/>
              </a:rPr>
              <a:t>cech (określanych </a:t>
            </a:r>
            <a:r>
              <a:rPr sz="1200" spc="-5" dirty="0">
                <a:latin typeface="Arial"/>
                <a:cs typeface="Arial"/>
              </a:rPr>
              <a:t>również </a:t>
            </a:r>
            <a:r>
              <a:rPr sz="1200" spc="-10" dirty="0">
                <a:latin typeface="Arial"/>
                <a:cs typeface="Arial"/>
              </a:rPr>
              <a:t>jako </a:t>
            </a:r>
            <a:r>
              <a:rPr sz="1200" dirty="0">
                <a:latin typeface="Arial"/>
                <a:cs typeface="Arial"/>
              </a:rPr>
              <a:t>kryteria)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jakości.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356870" marR="612140" indent="-344805">
              <a:lnSpc>
                <a:spcPct val="100000"/>
              </a:lnSpc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spc="-5" dirty="0">
                <a:latin typeface="Arial"/>
                <a:cs typeface="Arial"/>
              </a:rPr>
              <a:t>Również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publikacjach naukowych </a:t>
            </a:r>
            <a:r>
              <a:rPr sz="1200" dirty="0">
                <a:latin typeface="Arial"/>
                <a:cs typeface="Arial"/>
              </a:rPr>
              <a:t>dotyczących </a:t>
            </a:r>
            <a:r>
              <a:rPr sz="1200" spc="-5" dirty="0">
                <a:latin typeface="Arial"/>
                <a:cs typeface="Arial"/>
              </a:rPr>
              <a:t>zagadnienia jakości oprogramowania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jakości serwisów  </a:t>
            </a:r>
            <a:r>
              <a:rPr sz="1200" dirty="0">
                <a:latin typeface="Arial"/>
                <a:cs typeface="Arial"/>
              </a:rPr>
              <a:t>internetowych, </a:t>
            </a:r>
            <a:r>
              <a:rPr sz="1200" spc="-10" dirty="0">
                <a:latin typeface="Arial"/>
                <a:cs typeface="Arial"/>
              </a:rPr>
              <a:t>jakość jest </a:t>
            </a:r>
            <a:r>
              <a:rPr sz="1200" dirty="0">
                <a:latin typeface="Arial"/>
                <a:cs typeface="Arial"/>
              </a:rPr>
              <a:t>określana </a:t>
            </a:r>
            <a:r>
              <a:rPr sz="1200" spc="-10" dirty="0">
                <a:latin typeface="Arial"/>
                <a:cs typeface="Arial"/>
              </a:rPr>
              <a:t>jako </a:t>
            </a:r>
            <a:r>
              <a:rPr sz="1200" spc="-5" dirty="0">
                <a:latin typeface="Arial"/>
                <a:cs typeface="Arial"/>
              </a:rPr>
              <a:t>pojęcie złożone, składające </a:t>
            </a:r>
            <a:r>
              <a:rPr sz="1200" spc="5" dirty="0">
                <a:latin typeface="Arial"/>
                <a:cs typeface="Arial"/>
              </a:rPr>
              <a:t>się </a:t>
            </a:r>
            <a:r>
              <a:rPr sz="1200" dirty="0">
                <a:latin typeface="Arial"/>
                <a:cs typeface="Arial"/>
              </a:rPr>
              <a:t>z wielu </a:t>
            </a:r>
            <a:r>
              <a:rPr sz="1200" spc="-10" dirty="0">
                <a:latin typeface="Arial"/>
                <a:cs typeface="Arial"/>
              </a:rPr>
              <a:t>wymiarów </a:t>
            </a:r>
            <a:r>
              <a:rPr sz="1200" spc="-5" dirty="0">
                <a:latin typeface="Arial"/>
                <a:cs typeface="Arial"/>
              </a:rPr>
              <a:t>(elementów  składowych)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[1][2][3].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buAutoNum type="arabicPlain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Chou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W.C.,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Cheng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Y.,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hybrid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fuzzy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MCDM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approach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evaluating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website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professional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accounting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firms. Expert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Applications, Vol. </a:t>
            </a:r>
            <a:r>
              <a:rPr sz="1200" spc="-5" dirty="0">
                <a:latin typeface="Arial"/>
                <a:cs typeface="Arial"/>
              </a:rPr>
              <a:t>39, </a:t>
            </a:r>
            <a:r>
              <a:rPr sz="1200" dirty="0">
                <a:latin typeface="Arial"/>
                <a:cs typeface="Arial"/>
              </a:rPr>
              <a:t>No. 3, </a:t>
            </a:r>
            <a:r>
              <a:rPr sz="1200" spc="-5" dirty="0">
                <a:latin typeface="Arial"/>
                <a:cs typeface="Arial"/>
              </a:rPr>
              <a:t>2012,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2783-2793.</a:t>
            </a:r>
            <a:endParaRPr sz="1200">
              <a:latin typeface="Arial"/>
              <a:cs typeface="Arial"/>
            </a:endParaRPr>
          </a:p>
          <a:p>
            <a:pPr marL="12700" marR="36068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Aladwani A.M., </a:t>
            </a:r>
            <a:r>
              <a:rPr sz="1200" dirty="0">
                <a:latin typeface="Arial"/>
                <a:cs typeface="Arial"/>
              </a:rPr>
              <a:t>Palvia </a:t>
            </a:r>
            <a:r>
              <a:rPr sz="1200" spc="-5" dirty="0">
                <a:latin typeface="Arial"/>
                <a:cs typeface="Arial"/>
              </a:rPr>
              <a:t>P.C., </a:t>
            </a:r>
            <a:r>
              <a:rPr sz="1200" dirty="0">
                <a:latin typeface="Arial"/>
                <a:cs typeface="Arial"/>
              </a:rPr>
              <a:t>Developing and validating an instrument for measuring </a:t>
            </a:r>
            <a:r>
              <a:rPr sz="1200" spc="-10" dirty="0">
                <a:latin typeface="Arial"/>
                <a:cs typeface="Arial"/>
              </a:rPr>
              <a:t>user-perceived </a:t>
            </a:r>
            <a:r>
              <a:rPr sz="1200" spc="-15" dirty="0">
                <a:latin typeface="Arial"/>
                <a:cs typeface="Arial"/>
              </a:rPr>
              <a:t>web </a:t>
            </a:r>
            <a:r>
              <a:rPr sz="1200" spc="5" dirty="0">
                <a:latin typeface="Arial"/>
                <a:cs typeface="Arial"/>
              </a:rPr>
              <a:t>quality.  </a:t>
            </a: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10" dirty="0">
                <a:latin typeface="Arial"/>
                <a:cs typeface="Arial"/>
              </a:rPr>
              <a:t>Management, </a:t>
            </a:r>
            <a:r>
              <a:rPr sz="120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39, </a:t>
            </a:r>
            <a:r>
              <a:rPr sz="1200" dirty="0">
                <a:latin typeface="Arial"/>
                <a:cs typeface="Arial"/>
              </a:rPr>
              <a:t>No. 6, </a:t>
            </a:r>
            <a:r>
              <a:rPr sz="1200" spc="-5" dirty="0">
                <a:latin typeface="Arial"/>
                <a:cs typeface="Arial"/>
              </a:rPr>
              <a:t>2002,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467-476.</a:t>
            </a:r>
            <a:endParaRPr sz="120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spcBef>
                <a:spcPts val="290"/>
              </a:spcBef>
              <a:buAutoNum type="arabicPlain" startAt="2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Kim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H.,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Niehm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L.S.,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Impact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Website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Value,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Loyalty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Intentions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in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Apparel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Retailing.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Journal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 Interactive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Marketing,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Vol.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23,</a:t>
            </a:r>
            <a:r>
              <a:rPr sz="1200" dirty="0">
                <a:latin typeface="Arial"/>
                <a:cs typeface="Arial"/>
              </a:rPr>
              <a:t> No.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3, </a:t>
            </a:r>
            <a:r>
              <a:rPr sz="1200" spc="-5" dirty="0">
                <a:latin typeface="Arial"/>
                <a:cs typeface="Arial"/>
              </a:rPr>
              <a:t>2009,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s. </a:t>
            </a:r>
            <a:r>
              <a:rPr sz="1200" spc="5" dirty="0">
                <a:latin typeface="Arial"/>
                <a:cs typeface="Arial"/>
              </a:rPr>
              <a:t>221-233.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7017" y="404825"/>
            <a:ext cx="6722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jako </a:t>
            </a:r>
            <a:r>
              <a:rPr dirty="0">
                <a:solidFill>
                  <a:srgbClr val="666699"/>
                </a:solidFill>
              </a:rPr>
              <a:t>składnik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jakości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3393694"/>
            <a:ext cx="7939405" cy="2367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544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Arial"/>
                <a:cs typeface="Arial"/>
              </a:rPr>
              <a:t>Reasumując</a:t>
            </a:r>
            <a:r>
              <a:rPr sz="1200" i="1" dirty="0">
                <a:latin typeface="Arial"/>
                <a:cs typeface="Arial"/>
              </a:rPr>
              <a:t>: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Jakość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jest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rozumiana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jako</a:t>
            </a:r>
            <a:r>
              <a:rPr sz="1200" dirty="0">
                <a:latin typeface="Arial"/>
                <a:cs typeface="Arial"/>
              </a:rPr>
              <a:t> atrybut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produktu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lub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usługi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określający,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jak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dobrze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spełnia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potrzeby  </a:t>
            </a:r>
            <a:r>
              <a:rPr sz="1200" spc="-5" dirty="0">
                <a:latin typeface="Arial"/>
                <a:cs typeface="Arial"/>
              </a:rPr>
              <a:t>konsumentów, </a:t>
            </a:r>
            <a:r>
              <a:rPr sz="1200" dirty="0">
                <a:latin typeface="Arial"/>
                <a:cs typeface="Arial"/>
              </a:rPr>
              <a:t>przy czym </a:t>
            </a:r>
            <a:r>
              <a:rPr sz="1200" spc="-5" dirty="0">
                <a:latin typeface="Arial"/>
                <a:cs typeface="Arial"/>
              </a:rPr>
              <a:t>produktem </a:t>
            </a:r>
            <a:r>
              <a:rPr sz="1200" spc="-10" dirty="0">
                <a:latin typeface="Arial"/>
                <a:cs typeface="Arial"/>
              </a:rPr>
              <a:t>jest </a:t>
            </a:r>
            <a:r>
              <a:rPr sz="1200" dirty="0">
                <a:latin typeface="Arial"/>
                <a:cs typeface="Arial"/>
              </a:rPr>
              <a:t>w tym przypadku serwis internetowy, a </a:t>
            </a:r>
            <a:r>
              <a:rPr sz="1200" spc="-10" dirty="0">
                <a:latin typeface="Arial"/>
                <a:cs typeface="Arial"/>
              </a:rPr>
              <a:t>konsumentami </a:t>
            </a:r>
            <a:r>
              <a:rPr sz="1200" dirty="0">
                <a:latin typeface="Arial"/>
                <a:cs typeface="Arial"/>
              </a:rPr>
              <a:t>są użytkownicy  </a:t>
            </a:r>
            <a:r>
              <a:rPr sz="1200" spc="-5" dirty="0">
                <a:latin typeface="Arial"/>
                <a:cs typeface="Arial"/>
              </a:rPr>
              <a:t>serwisu </a:t>
            </a:r>
            <a:r>
              <a:rPr sz="1200" dirty="0">
                <a:latin typeface="Arial"/>
                <a:cs typeface="Arial"/>
              </a:rPr>
              <a:t>[1]. Definicja ta </a:t>
            </a:r>
            <a:r>
              <a:rPr sz="1200" spc="5" dirty="0">
                <a:latin typeface="Arial"/>
                <a:cs typeface="Arial"/>
              </a:rPr>
              <a:t>bierze </a:t>
            </a:r>
            <a:r>
              <a:rPr sz="1200" dirty="0">
                <a:latin typeface="Arial"/>
                <a:cs typeface="Arial"/>
              </a:rPr>
              <a:t>pod </a:t>
            </a:r>
            <a:r>
              <a:rPr sz="1200" spc="-10" dirty="0">
                <a:latin typeface="Arial"/>
                <a:cs typeface="Arial"/>
              </a:rPr>
              <a:t>uwagę </a:t>
            </a:r>
            <a:r>
              <a:rPr sz="1200" dirty="0">
                <a:latin typeface="Arial"/>
                <a:cs typeface="Arial"/>
              </a:rPr>
              <a:t>fakt, że </a:t>
            </a:r>
            <a:r>
              <a:rPr sz="1200" spc="-5" dirty="0">
                <a:latin typeface="Arial"/>
                <a:cs typeface="Arial"/>
              </a:rPr>
              <a:t>jakość systemu informacyjnego </a:t>
            </a:r>
            <a:r>
              <a:rPr sz="1200" dirty="0">
                <a:latin typeface="Arial"/>
                <a:cs typeface="Arial"/>
              </a:rPr>
              <a:t>(którym </a:t>
            </a:r>
            <a:r>
              <a:rPr sz="1200" spc="-10" dirty="0">
                <a:latin typeface="Arial"/>
                <a:cs typeface="Arial"/>
              </a:rPr>
              <a:t>jest </a:t>
            </a:r>
            <a:r>
              <a:rPr sz="1200" spc="-5" dirty="0">
                <a:latin typeface="Arial"/>
                <a:cs typeface="Arial"/>
              </a:rPr>
              <a:t>również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serwis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internetowy) </a:t>
            </a:r>
            <a:r>
              <a:rPr sz="1200" spc="-10" dirty="0">
                <a:latin typeface="Arial"/>
                <a:cs typeface="Arial"/>
              </a:rPr>
              <a:t>musi </a:t>
            </a:r>
            <a:r>
              <a:rPr sz="1200" spc="-5" dirty="0">
                <a:latin typeface="Arial"/>
                <a:cs typeface="Arial"/>
              </a:rPr>
              <a:t>uwzględniać </a:t>
            </a:r>
            <a:r>
              <a:rPr sz="1200" dirty="0">
                <a:latin typeface="Arial"/>
                <a:cs typeface="Arial"/>
              </a:rPr>
              <a:t>cele, potrzeby i </a:t>
            </a:r>
            <a:r>
              <a:rPr sz="1200" spc="-5" dirty="0">
                <a:latin typeface="Arial"/>
                <a:cs typeface="Arial"/>
              </a:rPr>
              <a:t>preferencje użytkowników </a:t>
            </a:r>
            <a:r>
              <a:rPr sz="1200" dirty="0">
                <a:latin typeface="Arial"/>
                <a:cs typeface="Arial"/>
              </a:rPr>
              <a:t>[2]. W pracy </a:t>
            </a:r>
            <a:r>
              <a:rPr sz="1200" spc="-5" dirty="0">
                <a:latin typeface="Arial"/>
                <a:cs typeface="Arial"/>
              </a:rPr>
              <a:t>jednak uwzględniona </a:t>
            </a:r>
            <a:r>
              <a:rPr sz="1200" spc="-10" dirty="0">
                <a:latin typeface="Arial"/>
                <a:cs typeface="Arial"/>
              </a:rPr>
              <a:t>jest </a:t>
            </a:r>
            <a:r>
              <a:rPr sz="1200" dirty="0">
                <a:latin typeface="Arial"/>
                <a:cs typeface="Arial"/>
              </a:rPr>
              <a:t>także  </a:t>
            </a:r>
            <a:r>
              <a:rPr sz="1200" spc="-5" dirty="0">
                <a:latin typeface="Arial"/>
                <a:cs typeface="Arial"/>
              </a:rPr>
              <a:t>wielowymiarowość jakości. </a:t>
            </a:r>
            <a:r>
              <a:rPr sz="1200" dirty="0">
                <a:latin typeface="Arial"/>
                <a:cs typeface="Arial"/>
              </a:rPr>
              <a:t>Należy zaznaczyć, że </a:t>
            </a:r>
            <a:r>
              <a:rPr sz="1200" spc="-5" dirty="0">
                <a:latin typeface="Arial"/>
                <a:cs typeface="Arial"/>
              </a:rPr>
              <a:t>właśnie </a:t>
            </a:r>
            <a:r>
              <a:rPr sz="1200" dirty="0">
                <a:latin typeface="Arial"/>
                <a:cs typeface="Arial"/>
              </a:rPr>
              <a:t>tak definiowana </a:t>
            </a:r>
            <a:r>
              <a:rPr sz="1200" spc="-5" dirty="0">
                <a:latin typeface="Arial"/>
                <a:cs typeface="Arial"/>
              </a:rPr>
              <a:t>jakość </a:t>
            </a:r>
            <a:r>
              <a:rPr sz="1200" dirty="0">
                <a:latin typeface="Arial"/>
                <a:cs typeface="Arial"/>
              </a:rPr>
              <a:t>serwisów </a:t>
            </a:r>
            <a:r>
              <a:rPr sz="1200" spc="-5" dirty="0">
                <a:latin typeface="Arial"/>
                <a:cs typeface="Arial"/>
              </a:rPr>
              <a:t>internetowych </a:t>
            </a:r>
            <a:r>
              <a:rPr sz="1200" spc="-10" dirty="0">
                <a:latin typeface="Arial"/>
                <a:cs typeface="Arial"/>
              </a:rPr>
              <a:t>jest  </a:t>
            </a:r>
            <a:r>
              <a:rPr sz="1200" spc="-5" dirty="0">
                <a:latin typeface="Arial"/>
                <a:cs typeface="Arial"/>
              </a:rPr>
              <a:t>przedmiotem </a:t>
            </a:r>
            <a:r>
              <a:rPr sz="1200" spc="5" dirty="0">
                <a:latin typeface="Arial"/>
                <a:cs typeface="Arial"/>
              </a:rPr>
              <a:t>licznych </a:t>
            </a:r>
            <a:r>
              <a:rPr sz="1200" spc="-5" dirty="0">
                <a:latin typeface="Arial"/>
                <a:cs typeface="Arial"/>
              </a:rPr>
              <a:t>prac naukowych </a:t>
            </a:r>
            <a:r>
              <a:rPr sz="1200" dirty="0">
                <a:latin typeface="Arial"/>
                <a:cs typeface="Arial"/>
              </a:rPr>
              <a:t>dotyczących </a:t>
            </a:r>
            <a:r>
              <a:rPr sz="1200" spc="-5" dirty="0">
                <a:latin typeface="Arial"/>
                <a:cs typeface="Arial"/>
              </a:rPr>
              <a:t>oceny </a:t>
            </a:r>
            <a:r>
              <a:rPr sz="1200" spc="5" dirty="0">
                <a:latin typeface="Arial"/>
                <a:cs typeface="Arial"/>
              </a:rPr>
              <a:t>ich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jakości.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buAutoNum type="arabicPlain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] Chou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W.C.,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Cheng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Y.,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hybrid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fuzzy </a:t>
            </a:r>
            <a:r>
              <a:rPr sz="1200" spc="-10" dirty="0">
                <a:latin typeface="Arial"/>
                <a:cs typeface="Arial"/>
              </a:rPr>
              <a:t>MCDM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approach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website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 professional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accounting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firms. Expert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Applications, Vol. 39, No. 3, 2012, s.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2783-2793.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 marR="286385">
              <a:lnSpc>
                <a:spcPct val="100000"/>
              </a:lnSpc>
              <a:buAutoNum type="arabicPlain" startAt="2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Ho L.A., Kuo </a:t>
            </a:r>
            <a:r>
              <a:rPr sz="1200" dirty="0">
                <a:latin typeface="Arial"/>
                <a:cs typeface="Arial"/>
              </a:rPr>
              <a:t>T.H., </a:t>
            </a:r>
            <a:r>
              <a:rPr sz="1200" spc="5" dirty="0">
                <a:latin typeface="Arial"/>
                <a:cs typeface="Arial"/>
              </a:rPr>
              <a:t>Lin </a:t>
            </a:r>
            <a:r>
              <a:rPr sz="1200" spc="-5" dirty="0">
                <a:latin typeface="Arial"/>
                <a:cs typeface="Arial"/>
              </a:rPr>
              <a:t>B.,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mediating </a:t>
            </a:r>
            <a:r>
              <a:rPr sz="1200" dirty="0">
                <a:latin typeface="Arial"/>
                <a:cs typeface="Arial"/>
              </a:rPr>
              <a:t>effect of </a:t>
            </a:r>
            <a:r>
              <a:rPr sz="1200" spc="-5" dirty="0">
                <a:latin typeface="Arial"/>
                <a:cs typeface="Arial"/>
              </a:rPr>
              <a:t>website </a:t>
            </a:r>
            <a:r>
              <a:rPr sz="1200" dirty="0">
                <a:latin typeface="Arial"/>
                <a:cs typeface="Arial"/>
              </a:rPr>
              <a:t>quality </a:t>
            </a:r>
            <a:r>
              <a:rPr sz="1200" spc="-5" dirty="0">
                <a:latin typeface="Arial"/>
                <a:cs typeface="Arial"/>
              </a:rPr>
              <a:t>on </a:t>
            </a:r>
            <a:r>
              <a:rPr sz="1200" dirty="0">
                <a:latin typeface="Arial"/>
                <a:cs typeface="Arial"/>
              </a:rPr>
              <a:t>Internet searching </a:t>
            </a:r>
            <a:r>
              <a:rPr sz="1200" spc="-5" dirty="0">
                <a:latin typeface="Arial"/>
                <a:cs typeface="Arial"/>
              </a:rPr>
              <a:t>behavior. Computers </a:t>
            </a:r>
            <a:r>
              <a:rPr sz="1200" spc="5" dirty="0">
                <a:latin typeface="Arial"/>
                <a:cs typeface="Arial"/>
              </a:rPr>
              <a:t>in  </a:t>
            </a:r>
            <a:r>
              <a:rPr sz="1200" spc="-10" dirty="0">
                <a:latin typeface="Arial"/>
                <a:cs typeface="Arial"/>
              </a:rPr>
              <a:t>Human </a:t>
            </a:r>
            <a:r>
              <a:rPr sz="1200" dirty="0">
                <a:latin typeface="Arial"/>
                <a:cs typeface="Arial"/>
              </a:rPr>
              <a:t>Behavior, Vol. </a:t>
            </a:r>
            <a:r>
              <a:rPr sz="1200" spc="-5" dirty="0">
                <a:latin typeface="Arial"/>
                <a:cs typeface="Arial"/>
              </a:rPr>
              <a:t>28, </a:t>
            </a:r>
            <a:r>
              <a:rPr sz="1200" dirty="0">
                <a:latin typeface="Arial"/>
                <a:cs typeface="Arial"/>
              </a:rPr>
              <a:t>No. 3, </a:t>
            </a:r>
            <a:r>
              <a:rPr sz="1200" spc="-5" dirty="0">
                <a:latin typeface="Arial"/>
                <a:cs typeface="Arial"/>
              </a:rPr>
              <a:t>2012,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840-848.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7017" y="404825"/>
            <a:ext cx="6722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jako </a:t>
            </a:r>
            <a:r>
              <a:rPr dirty="0">
                <a:solidFill>
                  <a:srgbClr val="666699"/>
                </a:solidFill>
              </a:rPr>
              <a:t>składnik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jakości</a:t>
            </a:r>
          </a:p>
        </p:txBody>
      </p:sp>
      <p:sp>
        <p:nvSpPr>
          <p:cNvPr id="4" name="object 4"/>
          <p:cNvSpPr/>
          <p:nvPr/>
        </p:nvSpPr>
        <p:spPr>
          <a:xfrm>
            <a:off x="1484755" y="1567052"/>
            <a:ext cx="5713862" cy="133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017" y="404825"/>
            <a:ext cx="6722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Użyteczność </a:t>
            </a:r>
            <a:r>
              <a:rPr spc="5" dirty="0">
                <a:solidFill>
                  <a:srgbClr val="666699"/>
                </a:solidFill>
              </a:rPr>
              <a:t>jako </a:t>
            </a:r>
            <a:r>
              <a:rPr dirty="0">
                <a:solidFill>
                  <a:srgbClr val="666699"/>
                </a:solidFill>
              </a:rPr>
              <a:t>składnik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jakości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337" y="1087069"/>
            <a:ext cx="7918450" cy="473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" marR="323215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Arial"/>
                <a:cs typeface="Arial"/>
              </a:rPr>
              <a:t>Fernandez </a:t>
            </a:r>
            <a:r>
              <a:rPr sz="1400" spc="-10" dirty="0">
                <a:latin typeface="Arial"/>
                <a:cs typeface="Arial"/>
              </a:rPr>
              <a:t>[1] </a:t>
            </a:r>
            <a:r>
              <a:rPr sz="1400" spc="-15" dirty="0">
                <a:latin typeface="Arial"/>
                <a:cs typeface="Arial"/>
              </a:rPr>
              <a:t>przedstawia zestawienie szeregu </a:t>
            </a:r>
            <a:r>
              <a:rPr sz="1400" spc="-10" dirty="0">
                <a:latin typeface="Arial"/>
                <a:cs typeface="Arial"/>
              </a:rPr>
              <a:t>metod </a:t>
            </a:r>
            <a:r>
              <a:rPr sz="1400" spc="-15" dirty="0">
                <a:latin typeface="Arial"/>
                <a:cs typeface="Arial"/>
              </a:rPr>
              <a:t>badania użyteczności oraz </a:t>
            </a:r>
            <a:r>
              <a:rPr sz="1400" spc="-10" dirty="0">
                <a:latin typeface="Arial"/>
                <a:cs typeface="Arial"/>
              </a:rPr>
              <a:t>ich </a:t>
            </a:r>
            <a:r>
              <a:rPr sz="1400" spc="-15" dirty="0">
                <a:latin typeface="Arial"/>
                <a:cs typeface="Arial"/>
              </a:rPr>
              <a:t>podział </a:t>
            </a:r>
            <a:r>
              <a:rPr sz="1400" spc="-10" dirty="0">
                <a:latin typeface="Arial"/>
                <a:cs typeface="Arial"/>
              </a:rPr>
              <a:t>na  pięć </a:t>
            </a:r>
            <a:r>
              <a:rPr sz="1400" spc="-15" dirty="0">
                <a:latin typeface="Arial"/>
                <a:cs typeface="Arial"/>
              </a:rPr>
              <a:t>grup: </a:t>
            </a:r>
            <a:r>
              <a:rPr sz="1400" spc="-10" dirty="0">
                <a:latin typeface="Arial"/>
                <a:cs typeface="Arial"/>
              </a:rPr>
              <a:t>metody testów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użytkownikami (ang. </a:t>
            </a:r>
            <a:r>
              <a:rPr sz="1400" spc="-10" dirty="0">
                <a:latin typeface="Arial"/>
                <a:cs typeface="Arial"/>
              </a:rPr>
              <a:t>user testing), metody </a:t>
            </a:r>
            <a:r>
              <a:rPr sz="1400" spc="-5" dirty="0">
                <a:latin typeface="Arial"/>
                <a:cs typeface="Arial"/>
              </a:rPr>
              <a:t>inspekcji </a:t>
            </a:r>
            <a:r>
              <a:rPr sz="1400" spc="-15" dirty="0">
                <a:latin typeface="Arial"/>
                <a:cs typeface="Arial"/>
              </a:rPr>
              <a:t>(ang. </a:t>
            </a:r>
            <a:r>
              <a:rPr sz="1400" spc="-10" dirty="0">
                <a:latin typeface="Arial"/>
                <a:cs typeface="Arial"/>
              </a:rPr>
              <a:t>inspection  methods), metody </a:t>
            </a:r>
            <a:r>
              <a:rPr sz="1400" spc="-15" dirty="0">
                <a:latin typeface="Arial"/>
                <a:cs typeface="Arial"/>
              </a:rPr>
              <a:t>odpytywania użytkowników (ang. </a:t>
            </a:r>
            <a:r>
              <a:rPr sz="1400" spc="-10" dirty="0">
                <a:latin typeface="Arial"/>
                <a:cs typeface="Arial"/>
              </a:rPr>
              <a:t>inquiry methods), modelowanie </a:t>
            </a:r>
            <a:r>
              <a:rPr sz="1400" spc="-15" dirty="0">
                <a:latin typeface="Arial"/>
                <a:cs typeface="Arial"/>
              </a:rPr>
              <a:t>analityczne  (ang. analytical </a:t>
            </a:r>
            <a:r>
              <a:rPr sz="1400" spc="-10" dirty="0">
                <a:latin typeface="Arial"/>
                <a:cs typeface="Arial"/>
              </a:rPr>
              <a:t>modeling) </a:t>
            </a:r>
            <a:r>
              <a:rPr sz="1400" spc="-15" dirty="0">
                <a:latin typeface="Arial"/>
                <a:cs typeface="Arial"/>
              </a:rPr>
              <a:t>oraz </a:t>
            </a:r>
            <a:r>
              <a:rPr sz="1400" spc="-10" dirty="0">
                <a:latin typeface="Arial"/>
                <a:cs typeface="Arial"/>
              </a:rPr>
              <a:t>metody symulacji </a:t>
            </a:r>
            <a:r>
              <a:rPr sz="1400" spc="-15" dirty="0">
                <a:latin typeface="Arial"/>
                <a:cs typeface="Arial"/>
              </a:rPr>
              <a:t>(ang. </a:t>
            </a:r>
            <a:r>
              <a:rPr sz="1400" spc="-5" dirty="0">
                <a:latin typeface="Arial"/>
                <a:cs typeface="Arial"/>
              </a:rPr>
              <a:t>simulation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methods).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9845" marR="39370">
              <a:lnSpc>
                <a:spcPct val="100000"/>
              </a:lnSpc>
            </a:pPr>
            <a:r>
              <a:rPr sz="1400" spc="-20" dirty="0">
                <a:latin typeface="Arial"/>
                <a:cs typeface="Arial"/>
              </a:rPr>
              <a:t>Metody </a:t>
            </a:r>
            <a:r>
              <a:rPr sz="1400" spc="-15" dirty="0">
                <a:latin typeface="Arial"/>
                <a:cs typeface="Arial"/>
              </a:rPr>
              <a:t>badania użyteczności można podzielić </a:t>
            </a:r>
            <a:r>
              <a:rPr sz="1400" spc="-10" dirty="0">
                <a:latin typeface="Arial"/>
                <a:cs typeface="Arial"/>
              </a:rPr>
              <a:t>też w inny sposób. W oparciu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przegląd </a:t>
            </a:r>
            <a:r>
              <a:rPr sz="1400" spc="-10" dirty="0">
                <a:latin typeface="Arial"/>
                <a:cs typeface="Arial"/>
              </a:rPr>
              <a:t>literatury  </a:t>
            </a:r>
            <a:r>
              <a:rPr sz="1400" spc="-15" dirty="0">
                <a:latin typeface="Arial"/>
                <a:cs typeface="Arial"/>
              </a:rPr>
              <a:t>możliwy </a:t>
            </a:r>
            <a:r>
              <a:rPr sz="1400" spc="-5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podział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15" dirty="0">
                <a:latin typeface="Arial"/>
                <a:cs typeface="Arial"/>
              </a:rPr>
              <a:t>trzy grupy </a:t>
            </a:r>
            <a:r>
              <a:rPr sz="1400" spc="-10" dirty="0">
                <a:latin typeface="Arial"/>
                <a:cs typeface="Arial"/>
              </a:rPr>
              <a:t>metod, </a:t>
            </a:r>
            <a:r>
              <a:rPr sz="1400" spc="-5" dirty="0">
                <a:latin typeface="Arial"/>
                <a:cs typeface="Arial"/>
              </a:rPr>
              <a:t>tj.: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-5" dirty="0">
                <a:latin typeface="Arial"/>
                <a:cs typeface="Arial"/>
              </a:rPr>
              <a:t>eksperckie,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-15" dirty="0">
                <a:latin typeface="Arial"/>
                <a:cs typeface="Arial"/>
              </a:rPr>
              <a:t>odpytywania użytkowników 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metody testów </a:t>
            </a:r>
            <a:r>
              <a:rPr sz="1400" spc="-5" dirty="0">
                <a:latin typeface="Arial"/>
                <a:cs typeface="Arial"/>
              </a:rPr>
              <a:t>z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użytkownikami.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</a:pPr>
            <a:r>
              <a:rPr sz="1400" b="1" spc="-15" dirty="0">
                <a:latin typeface="Arial"/>
                <a:cs typeface="Arial"/>
              </a:rPr>
              <a:t>Metody eksperckie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5" dirty="0">
                <a:latin typeface="Arial"/>
                <a:cs typeface="Arial"/>
              </a:rPr>
              <a:t>dużym </a:t>
            </a:r>
            <a:r>
              <a:rPr sz="1400" spc="-15" dirty="0">
                <a:latin typeface="Arial"/>
                <a:cs typeface="Arial"/>
              </a:rPr>
              <a:t>uproszczeniu polegają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15" dirty="0">
                <a:latin typeface="Arial"/>
                <a:cs typeface="Arial"/>
              </a:rPr>
              <a:t>uzyskiwaniu </a:t>
            </a:r>
            <a:r>
              <a:rPr sz="1400" spc="-20" dirty="0">
                <a:latin typeface="Arial"/>
                <a:cs typeface="Arial"/>
              </a:rPr>
              <a:t>wyników </a:t>
            </a:r>
            <a:r>
              <a:rPr sz="1400" spc="-15" dirty="0">
                <a:latin typeface="Arial"/>
                <a:cs typeface="Arial"/>
              </a:rPr>
              <a:t>badania </a:t>
            </a:r>
            <a:r>
              <a:rPr sz="1400" spc="-10" dirty="0">
                <a:latin typeface="Arial"/>
                <a:cs typeface="Arial"/>
              </a:rPr>
              <a:t>od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grupy</a:t>
            </a:r>
            <a:endParaRPr sz="140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bądź pojedynczego </a:t>
            </a:r>
            <a:r>
              <a:rPr sz="1400" spc="-10" dirty="0">
                <a:latin typeface="Arial"/>
                <a:cs typeface="Arial"/>
              </a:rPr>
              <a:t>eksperta badającego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serwis.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9845" marR="5080">
              <a:lnSpc>
                <a:spcPct val="100000"/>
              </a:lnSpc>
            </a:pPr>
            <a:r>
              <a:rPr sz="1400" b="1" spc="-15" dirty="0">
                <a:latin typeface="Arial"/>
                <a:cs typeface="Arial"/>
              </a:rPr>
              <a:t>Metody testów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użytkownikami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5" dirty="0">
                <a:latin typeface="Arial"/>
                <a:cs typeface="Arial"/>
              </a:rPr>
              <a:t>grupa </a:t>
            </a:r>
            <a:r>
              <a:rPr sz="1400" spc="-10" dirty="0">
                <a:latin typeface="Arial"/>
                <a:cs typeface="Arial"/>
              </a:rPr>
              <a:t>metod, w </a:t>
            </a:r>
            <a:r>
              <a:rPr sz="1400" spc="-15" dirty="0">
                <a:latin typeface="Arial"/>
                <a:cs typeface="Arial"/>
              </a:rPr>
              <a:t>których </a:t>
            </a:r>
            <a:r>
              <a:rPr sz="1400" spc="-20" dirty="0">
                <a:latin typeface="Arial"/>
                <a:cs typeface="Arial"/>
              </a:rPr>
              <a:t>wyniki </a:t>
            </a:r>
            <a:r>
              <a:rPr sz="1400" spc="-15" dirty="0">
                <a:latin typeface="Arial"/>
                <a:cs typeface="Arial"/>
              </a:rPr>
              <a:t>badania </a:t>
            </a:r>
            <a:r>
              <a:rPr sz="1400" spc="-5" dirty="0">
                <a:latin typeface="Arial"/>
                <a:cs typeface="Arial"/>
              </a:rPr>
              <a:t>są </a:t>
            </a:r>
            <a:r>
              <a:rPr sz="1400" spc="-20" dirty="0">
                <a:latin typeface="Arial"/>
                <a:cs typeface="Arial"/>
              </a:rPr>
              <a:t>uzyskiwane </a:t>
            </a:r>
            <a:r>
              <a:rPr sz="1400" spc="-10" dirty="0">
                <a:latin typeface="Arial"/>
                <a:cs typeface="Arial"/>
              </a:rPr>
              <a:t>w oparciu 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działania użytkowników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10" dirty="0">
                <a:latin typeface="Arial"/>
                <a:cs typeface="Arial"/>
              </a:rPr>
              <a:t>serwisie. </a:t>
            </a:r>
            <a:r>
              <a:rPr sz="1400" spc="-5" dirty="0">
                <a:latin typeface="Arial"/>
                <a:cs typeface="Arial"/>
              </a:rPr>
              <a:t>Wyniki te </a:t>
            </a:r>
            <a:r>
              <a:rPr sz="1400" spc="-10" dirty="0">
                <a:latin typeface="Arial"/>
                <a:cs typeface="Arial"/>
              </a:rPr>
              <a:t>mogą </a:t>
            </a:r>
            <a:r>
              <a:rPr sz="1400" spc="-25" dirty="0">
                <a:latin typeface="Arial"/>
                <a:cs typeface="Arial"/>
              </a:rPr>
              <a:t>być </a:t>
            </a:r>
            <a:r>
              <a:rPr sz="1400" spc="-10" dirty="0">
                <a:latin typeface="Arial"/>
                <a:cs typeface="Arial"/>
              </a:rPr>
              <a:t>kolekcjonowane </a:t>
            </a:r>
            <a:r>
              <a:rPr sz="1400" spc="-15" dirty="0">
                <a:latin typeface="Arial"/>
                <a:cs typeface="Arial"/>
              </a:rPr>
              <a:t>podczas bezpośredniej  obserwacji działań użytkowników </a:t>
            </a:r>
            <a:r>
              <a:rPr sz="1400" spc="-10" dirty="0">
                <a:latin typeface="Arial"/>
                <a:cs typeface="Arial"/>
              </a:rPr>
              <a:t>lub w oparciu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pozostawione przez </a:t>
            </a:r>
            <a:r>
              <a:rPr sz="1400" spc="-10" dirty="0">
                <a:latin typeface="Arial"/>
                <a:cs typeface="Arial"/>
              </a:rPr>
              <a:t>nich ślady </a:t>
            </a:r>
            <a:r>
              <a:rPr sz="1400" spc="-15" dirty="0">
                <a:latin typeface="Arial"/>
                <a:cs typeface="Arial"/>
              </a:rPr>
              <a:t>poruszania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po  serwisie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(logi).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9845" marR="46164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Natomiast </a:t>
            </a:r>
            <a:r>
              <a:rPr sz="1400" spc="-20" dirty="0">
                <a:latin typeface="Arial"/>
                <a:cs typeface="Arial"/>
              </a:rPr>
              <a:t>przy </a:t>
            </a:r>
            <a:r>
              <a:rPr sz="1400" spc="-15" dirty="0">
                <a:latin typeface="Arial"/>
                <a:cs typeface="Arial"/>
              </a:rPr>
              <a:t>zastosowaniu </a:t>
            </a:r>
            <a:r>
              <a:rPr sz="1400" b="1" spc="-15" dirty="0">
                <a:latin typeface="Arial"/>
                <a:cs typeface="Arial"/>
              </a:rPr>
              <a:t>metod </a:t>
            </a:r>
            <a:r>
              <a:rPr sz="1400" b="1" spc="-20" dirty="0">
                <a:latin typeface="Arial"/>
                <a:cs typeface="Arial"/>
              </a:rPr>
              <a:t>odpytywania </a:t>
            </a:r>
            <a:r>
              <a:rPr sz="1400" b="1" spc="-15" dirty="0">
                <a:latin typeface="Arial"/>
                <a:cs typeface="Arial"/>
              </a:rPr>
              <a:t>użytkowników</a:t>
            </a:r>
            <a:r>
              <a:rPr sz="1400" spc="-15" dirty="0">
                <a:latin typeface="Arial"/>
                <a:cs typeface="Arial"/>
              </a:rPr>
              <a:t>, ankietowani </a:t>
            </a:r>
            <a:r>
              <a:rPr sz="1400" spc="-10" dirty="0">
                <a:latin typeface="Arial"/>
                <a:cs typeface="Arial"/>
              </a:rPr>
              <a:t>nie </a:t>
            </a:r>
            <a:r>
              <a:rPr sz="1400" spc="-15" dirty="0">
                <a:latin typeface="Arial"/>
                <a:cs typeface="Arial"/>
              </a:rPr>
              <a:t>pracują </a:t>
            </a:r>
            <a:r>
              <a:rPr sz="1400" spc="-5" dirty="0">
                <a:latin typeface="Arial"/>
                <a:cs typeface="Arial"/>
              </a:rPr>
              <a:t>z  </a:t>
            </a:r>
            <a:r>
              <a:rPr sz="1400" spc="-10" dirty="0">
                <a:latin typeface="Arial"/>
                <a:cs typeface="Arial"/>
              </a:rPr>
              <a:t>serwisem, ale </a:t>
            </a:r>
            <a:r>
              <a:rPr sz="1400" spc="-20" dirty="0">
                <a:latin typeface="Arial"/>
                <a:cs typeface="Arial"/>
              </a:rPr>
              <a:t>wyrażają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nim </a:t>
            </a:r>
            <a:r>
              <a:rPr sz="1400" spc="-15" dirty="0">
                <a:latin typeface="Arial"/>
                <a:cs typeface="Arial"/>
              </a:rPr>
              <a:t>swoją </a:t>
            </a:r>
            <a:r>
              <a:rPr sz="1400" spc="-10" dirty="0">
                <a:latin typeface="Arial"/>
                <a:cs typeface="Arial"/>
              </a:rPr>
              <a:t>opinię w formie </a:t>
            </a:r>
            <a:r>
              <a:rPr sz="1400" spc="-15" dirty="0">
                <a:latin typeface="Arial"/>
                <a:cs typeface="Arial"/>
              </a:rPr>
              <a:t>werbalnej </a:t>
            </a:r>
            <a:r>
              <a:rPr sz="1400" spc="-10" dirty="0">
                <a:latin typeface="Arial"/>
                <a:cs typeface="Arial"/>
              </a:rPr>
              <a:t>lub </a:t>
            </a:r>
            <a:r>
              <a:rPr sz="1400" spc="-20" dirty="0">
                <a:latin typeface="Arial"/>
                <a:cs typeface="Arial"/>
              </a:rPr>
              <a:t>za </a:t>
            </a:r>
            <a:r>
              <a:rPr sz="1400" spc="-10" dirty="0">
                <a:latin typeface="Arial"/>
                <a:cs typeface="Arial"/>
              </a:rPr>
              <a:t>pomocą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kwestionariusza.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12700" marR="40132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Fernandez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A.,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Insfran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E.,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Abrahao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methods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web: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systematic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mapping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study.  </a:t>
            </a:r>
            <a:r>
              <a:rPr sz="1200" spc="-5" dirty="0">
                <a:latin typeface="Arial"/>
                <a:cs typeface="Arial"/>
              </a:rPr>
              <a:t>Information and Software </a:t>
            </a:r>
            <a:r>
              <a:rPr sz="1200" spc="-20" dirty="0">
                <a:latin typeface="Arial"/>
                <a:cs typeface="Arial"/>
              </a:rPr>
              <a:t>Technology, Vol. </a:t>
            </a:r>
            <a:r>
              <a:rPr sz="1200" spc="-5" dirty="0">
                <a:latin typeface="Arial"/>
                <a:cs typeface="Arial"/>
              </a:rPr>
              <a:t>53, </a:t>
            </a:r>
            <a:r>
              <a:rPr sz="1200" dirty="0">
                <a:latin typeface="Arial"/>
                <a:cs typeface="Arial"/>
              </a:rPr>
              <a:t>No. 8,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789-817.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983" y="173481"/>
            <a:ext cx="78454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 </a:t>
            </a:r>
            <a:r>
              <a:rPr spc="5" dirty="0">
                <a:solidFill>
                  <a:srgbClr val="666699"/>
                </a:solidFill>
              </a:rPr>
              <a:t>ocena</a:t>
            </a:r>
            <a:r>
              <a:rPr spc="-18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heurystyczna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766" y="975741"/>
            <a:ext cx="8183880" cy="4417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5095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Heurystyki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dirty="0">
                <a:latin typeface="Arial"/>
                <a:cs typeface="Arial"/>
              </a:rPr>
              <a:t>wskazówkami lub ogólnymi zasadami, które </a:t>
            </a:r>
            <a:r>
              <a:rPr sz="1600" spc="-5" dirty="0">
                <a:latin typeface="Arial"/>
                <a:cs typeface="Arial"/>
              </a:rPr>
              <a:t>powinien </a:t>
            </a:r>
            <a:r>
              <a:rPr sz="1600" dirty="0">
                <a:latin typeface="Arial"/>
                <a:cs typeface="Arial"/>
              </a:rPr>
              <a:t>spełniać </a:t>
            </a:r>
            <a:r>
              <a:rPr sz="1600" spc="-5" dirty="0">
                <a:latin typeface="Arial"/>
                <a:cs typeface="Arial"/>
              </a:rPr>
              <a:t>serwis.  </a:t>
            </a:r>
            <a:r>
              <a:rPr sz="1600" dirty="0">
                <a:latin typeface="Arial"/>
                <a:cs typeface="Arial"/>
              </a:rPr>
              <a:t>Eksperci, </a:t>
            </a:r>
            <a:r>
              <a:rPr sz="1600" spc="-5" dirty="0">
                <a:latin typeface="Arial"/>
                <a:cs typeface="Arial"/>
              </a:rPr>
              <a:t>opierając </a:t>
            </a:r>
            <a:r>
              <a:rPr sz="1600" spc="5" dirty="0">
                <a:latin typeface="Arial"/>
                <a:cs typeface="Arial"/>
              </a:rPr>
              <a:t>się </a:t>
            </a:r>
            <a:r>
              <a:rPr sz="1600" dirty="0">
                <a:latin typeface="Arial"/>
                <a:cs typeface="Arial"/>
              </a:rPr>
              <a:t>na heurystykach </a:t>
            </a:r>
            <a:r>
              <a:rPr sz="1600" spc="-5" dirty="0">
                <a:latin typeface="Arial"/>
                <a:cs typeface="Arial"/>
              </a:rPr>
              <a:t>(np. </a:t>
            </a:r>
            <a:r>
              <a:rPr sz="1600" dirty="0">
                <a:latin typeface="Arial"/>
                <a:cs typeface="Arial"/>
              </a:rPr>
              <a:t>heurystykach Nielsena [1]), oceniają </a:t>
            </a:r>
            <a:r>
              <a:rPr sz="1600" spc="-5" dirty="0">
                <a:latin typeface="Arial"/>
                <a:cs typeface="Arial"/>
              </a:rPr>
              <a:t>serwis </a:t>
            </a:r>
            <a:r>
              <a:rPr sz="1600" dirty="0">
                <a:latin typeface="Arial"/>
                <a:cs typeface="Arial"/>
              </a:rPr>
              <a:t>i  </a:t>
            </a:r>
            <a:r>
              <a:rPr sz="1600" spc="-10" dirty="0">
                <a:latin typeface="Arial"/>
                <a:cs typeface="Arial"/>
              </a:rPr>
              <a:t>wykrywają </a:t>
            </a:r>
            <a:r>
              <a:rPr sz="1600" dirty="0">
                <a:latin typeface="Arial"/>
                <a:cs typeface="Arial"/>
              </a:rPr>
              <a:t>potencjalne</a:t>
            </a:r>
            <a:r>
              <a:rPr sz="1600" spc="-15" dirty="0">
                <a:latin typeface="Arial"/>
                <a:cs typeface="Arial"/>
              </a:rPr>
              <a:t> problemy.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Na </a:t>
            </a:r>
            <a:r>
              <a:rPr sz="1600" spc="-5" dirty="0">
                <a:latin typeface="Arial"/>
                <a:cs typeface="Arial"/>
              </a:rPr>
              <a:t>wstępie powinien </a:t>
            </a:r>
            <a:r>
              <a:rPr sz="1600" dirty="0">
                <a:latin typeface="Arial"/>
                <a:cs typeface="Arial"/>
              </a:rPr>
              <a:t>zostać ustalony zestaw heurystyk, </a:t>
            </a:r>
            <a:r>
              <a:rPr sz="1600" spc="5" dirty="0">
                <a:latin typeface="Arial"/>
                <a:cs typeface="Arial"/>
              </a:rPr>
              <a:t>którymi </a:t>
            </a:r>
            <a:r>
              <a:rPr sz="1600" dirty="0">
                <a:latin typeface="Arial"/>
                <a:cs typeface="Arial"/>
              </a:rPr>
              <a:t>eksperci </a:t>
            </a:r>
            <a:r>
              <a:rPr sz="1600" spc="-5" dirty="0">
                <a:latin typeface="Arial"/>
                <a:cs typeface="Arial"/>
              </a:rPr>
              <a:t>będą </a:t>
            </a:r>
            <a:r>
              <a:rPr sz="1600" dirty="0">
                <a:latin typeface="Arial"/>
                <a:cs typeface="Arial"/>
              </a:rPr>
              <a:t>się  </a:t>
            </a:r>
            <a:r>
              <a:rPr sz="1600" spc="-5" dirty="0">
                <a:latin typeface="Arial"/>
                <a:cs typeface="Arial"/>
              </a:rPr>
              <a:t>posługiwać. </a:t>
            </a:r>
            <a:r>
              <a:rPr sz="1600" dirty="0">
                <a:latin typeface="Arial"/>
                <a:cs typeface="Arial"/>
              </a:rPr>
              <a:t>Następnie eksperci, </a:t>
            </a:r>
            <a:r>
              <a:rPr sz="1600" spc="-5" dirty="0">
                <a:latin typeface="Arial"/>
                <a:cs typeface="Arial"/>
              </a:rPr>
              <a:t>niezależnie </a:t>
            </a:r>
            <a:r>
              <a:rPr sz="1600" dirty="0">
                <a:latin typeface="Arial"/>
                <a:cs typeface="Arial"/>
              </a:rPr>
              <a:t>od siebie, oceniają </a:t>
            </a:r>
            <a:r>
              <a:rPr sz="1600" spc="-5" dirty="0">
                <a:latin typeface="Arial"/>
                <a:cs typeface="Arial"/>
              </a:rPr>
              <a:t>serwis pod </a:t>
            </a:r>
            <a:r>
              <a:rPr sz="1600" spc="-10" dirty="0">
                <a:latin typeface="Arial"/>
                <a:cs typeface="Arial"/>
              </a:rPr>
              <a:t>względem </a:t>
            </a:r>
            <a:r>
              <a:rPr sz="1600" spc="-5" dirty="0">
                <a:latin typeface="Arial"/>
                <a:cs typeface="Arial"/>
              </a:rPr>
              <a:t>jego  </a:t>
            </a:r>
            <a:r>
              <a:rPr sz="1600" dirty="0">
                <a:latin typeface="Arial"/>
                <a:cs typeface="Arial"/>
              </a:rPr>
              <a:t>zgodności z </a:t>
            </a:r>
            <a:r>
              <a:rPr sz="1600" spc="-5" dirty="0">
                <a:latin typeface="Arial"/>
                <a:cs typeface="Arial"/>
              </a:rPr>
              <a:t>przyjętym zestawem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heurystyk.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 marR="38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Metoda </a:t>
            </a:r>
            <a:r>
              <a:rPr sz="1600" dirty="0">
                <a:latin typeface="Arial"/>
                <a:cs typeface="Arial"/>
              </a:rPr>
              <a:t>ta, </a:t>
            </a:r>
            <a:r>
              <a:rPr sz="1600" spc="-5" dirty="0">
                <a:latin typeface="Arial"/>
                <a:cs typeface="Arial"/>
              </a:rPr>
              <a:t>przy </a:t>
            </a:r>
            <a:r>
              <a:rPr sz="1600" dirty="0">
                <a:latin typeface="Arial"/>
                <a:cs typeface="Arial"/>
              </a:rPr>
              <a:t>skorzystaniu z usług </a:t>
            </a:r>
            <a:r>
              <a:rPr sz="1600" spc="-5" dirty="0">
                <a:latin typeface="Arial"/>
                <a:cs typeface="Arial"/>
              </a:rPr>
              <a:t>jednego </a:t>
            </a:r>
            <a:r>
              <a:rPr sz="1600" dirty="0">
                <a:latin typeface="Arial"/>
                <a:cs typeface="Arial"/>
              </a:rPr>
              <a:t>eksperta </a:t>
            </a:r>
            <a:r>
              <a:rPr sz="1600" spc="-10" dirty="0">
                <a:latin typeface="Arial"/>
                <a:cs typeface="Arial"/>
              </a:rPr>
              <a:t>pozwala </a:t>
            </a:r>
            <a:r>
              <a:rPr sz="1600" spc="-5" dirty="0">
                <a:latin typeface="Arial"/>
                <a:cs typeface="Arial"/>
              </a:rPr>
              <a:t>znaleźć </a:t>
            </a:r>
            <a:r>
              <a:rPr sz="1600" dirty="0">
                <a:latin typeface="Arial"/>
                <a:cs typeface="Arial"/>
              </a:rPr>
              <a:t>ok. 35%  problemów dotyczących użyteczności </a:t>
            </a:r>
            <a:r>
              <a:rPr sz="1600" spc="-5" dirty="0">
                <a:latin typeface="Arial"/>
                <a:cs typeface="Arial"/>
              </a:rPr>
              <a:t>serwisu, </a:t>
            </a:r>
            <a:r>
              <a:rPr sz="1600" dirty="0">
                <a:latin typeface="Arial"/>
                <a:cs typeface="Arial"/>
              </a:rPr>
              <a:t>ale </a:t>
            </a:r>
            <a:r>
              <a:rPr sz="1600" spc="-5" dirty="0">
                <a:latin typeface="Arial"/>
                <a:cs typeface="Arial"/>
              </a:rPr>
              <a:t>przy wykorzystaniu </a:t>
            </a:r>
            <a:r>
              <a:rPr sz="1600" dirty="0">
                <a:latin typeface="Arial"/>
                <a:cs typeface="Arial"/>
              </a:rPr>
              <a:t>pięciu oceniających  można </a:t>
            </a:r>
            <a:r>
              <a:rPr sz="1600" spc="-5" dirty="0">
                <a:latin typeface="Arial"/>
                <a:cs typeface="Arial"/>
              </a:rPr>
              <a:t>znaleźć </a:t>
            </a:r>
            <a:r>
              <a:rPr sz="1600" dirty="0">
                <a:latin typeface="Arial"/>
                <a:cs typeface="Arial"/>
              </a:rPr>
              <a:t>już około 75%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problemów.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477520" algn="just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Zalety: </a:t>
            </a:r>
            <a:r>
              <a:rPr sz="1600" spc="-10" dirty="0">
                <a:latin typeface="Arial"/>
                <a:cs typeface="Arial"/>
              </a:rPr>
              <a:t>pozwala </a:t>
            </a:r>
            <a:r>
              <a:rPr sz="1600" spc="-5" dirty="0">
                <a:latin typeface="Arial"/>
                <a:cs typeface="Arial"/>
              </a:rPr>
              <a:t>znaleźć indywidualne </a:t>
            </a:r>
            <a:r>
              <a:rPr sz="1600" dirty="0">
                <a:latin typeface="Arial"/>
                <a:cs typeface="Arial"/>
              </a:rPr>
              <a:t>problemy </a:t>
            </a:r>
            <a:r>
              <a:rPr sz="1600" spc="-10" dirty="0">
                <a:latin typeface="Arial"/>
                <a:cs typeface="Arial"/>
              </a:rPr>
              <a:t>związane </a:t>
            </a:r>
            <a:r>
              <a:rPr sz="1600" dirty="0">
                <a:latin typeface="Arial"/>
                <a:cs typeface="Arial"/>
              </a:rPr>
              <a:t>z użytecznością; </a:t>
            </a:r>
            <a:r>
              <a:rPr sz="1600" spc="-5" dirty="0">
                <a:latin typeface="Arial"/>
                <a:cs typeface="Arial"/>
              </a:rPr>
              <a:t>umożliwia  </a:t>
            </a:r>
            <a:r>
              <a:rPr sz="1600" dirty="0">
                <a:latin typeface="Arial"/>
                <a:cs typeface="Arial"/>
              </a:rPr>
              <a:t>określenie użyteczności na </a:t>
            </a:r>
            <a:r>
              <a:rPr sz="1600" spc="-5" dirty="0">
                <a:latin typeface="Arial"/>
                <a:cs typeface="Arial"/>
              </a:rPr>
              <a:t>etapie projektowania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całym procesie </a:t>
            </a:r>
            <a:r>
              <a:rPr sz="1600" spc="-10" dirty="0">
                <a:latin typeface="Arial"/>
                <a:cs typeface="Arial"/>
              </a:rPr>
              <a:t>rozwoju </a:t>
            </a:r>
            <a:r>
              <a:rPr sz="1600" spc="-5" dirty="0">
                <a:latin typeface="Arial"/>
                <a:cs typeface="Arial"/>
              </a:rPr>
              <a:t>serwisu;  </a:t>
            </a:r>
            <a:r>
              <a:rPr sz="1600" dirty="0">
                <a:latin typeface="Arial"/>
                <a:cs typeface="Arial"/>
              </a:rPr>
              <a:t>intuicyjność;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szybkość.</a:t>
            </a:r>
            <a:endParaRPr sz="1600">
              <a:latin typeface="Arial"/>
              <a:cs typeface="Arial"/>
            </a:endParaRPr>
          </a:p>
          <a:p>
            <a:pPr marL="12700" marR="3168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Wady: </a:t>
            </a:r>
            <a:r>
              <a:rPr sz="1600" spc="-5" dirty="0">
                <a:latin typeface="Arial"/>
                <a:cs typeface="Arial"/>
              </a:rPr>
              <a:t>stosowana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odseparowaniu </a:t>
            </a:r>
            <a:r>
              <a:rPr sz="1600" dirty="0">
                <a:latin typeface="Arial"/>
                <a:cs typeface="Arial"/>
              </a:rPr>
              <a:t>od </a:t>
            </a:r>
            <a:r>
              <a:rPr sz="1600" spc="-5" dirty="0">
                <a:latin typeface="Arial"/>
                <a:cs typeface="Arial"/>
              </a:rPr>
              <a:t>użytkowników </a:t>
            </a:r>
            <a:r>
              <a:rPr sz="1600" dirty="0">
                <a:latin typeface="Arial"/>
                <a:cs typeface="Arial"/>
              </a:rPr>
              <a:t>końcowych; </a:t>
            </a:r>
            <a:r>
              <a:rPr sz="1600" spc="-10" dirty="0">
                <a:latin typeface="Arial"/>
                <a:cs typeface="Arial"/>
              </a:rPr>
              <a:t>zawodna </a:t>
            </a:r>
            <a:r>
              <a:rPr sz="1600" spc="-5" dirty="0">
                <a:latin typeface="Arial"/>
                <a:cs typeface="Arial"/>
              </a:rPr>
              <a:t>przy  zastosowaniu </a:t>
            </a:r>
            <a:r>
              <a:rPr sz="1600" dirty="0">
                <a:latin typeface="Arial"/>
                <a:cs typeface="Arial"/>
              </a:rPr>
              <a:t>do </a:t>
            </a:r>
            <a:r>
              <a:rPr sz="1600" spc="-5" dirty="0">
                <a:latin typeface="Arial"/>
                <a:cs typeface="Arial"/>
              </a:rPr>
              <a:t>nietypowych serwisów; nie </a:t>
            </a:r>
            <a:r>
              <a:rPr sz="1600" spc="15" dirty="0">
                <a:latin typeface="Arial"/>
                <a:cs typeface="Arial"/>
              </a:rPr>
              <a:t>ma </a:t>
            </a:r>
            <a:r>
              <a:rPr sz="1600" spc="-5" dirty="0">
                <a:latin typeface="Arial"/>
                <a:cs typeface="Arial"/>
              </a:rPr>
              <a:t>gwarancji, że </a:t>
            </a:r>
            <a:r>
              <a:rPr sz="1600" dirty="0">
                <a:latin typeface="Arial"/>
                <a:cs typeface="Arial"/>
              </a:rPr>
              <a:t>eksperci </a:t>
            </a:r>
            <a:r>
              <a:rPr sz="1600" spc="-5" dirty="0">
                <a:latin typeface="Arial"/>
                <a:cs typeface="Arial"/>
              </a:rPr>
              <a:t>zweryfikują </a:t>
            </a:r>
            <a:r>
              <a:rPr sz="1600" dirty="0">
                <a:latin typeface="Arial"/>
                <a:cs typeface="Arial"/>
              </a:rPr>
              <a:t>cały  projekt.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983" y="173481"/>
            <a:ext cx="78454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 </a:t>
            </a:r>
            <a:r>
              <a:rPr spc="5" dirty="0">
                <a:solidFill>
                  <a:srgbClr val="666699"/>
                </a:solidFill>
              </a:rPr>
              <a:t>ocena</a:t>
            </a:r>
            <a:r>
              <a:rPr spc="-18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heurystyczna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9468" y="977341"/>
            <a:ext cx="7966709" cy="491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5"/>
              </a:spcBef>
            </a:pPr>
            <a:r>
              <a:rPr sz="1400" b="1" spc="-15" dirty="0">
                <a:solidFill>
                  <a:srgbClr val="00AFEF"/>
                </a:solidFill>
                <a:latin typeface="Arial"/>
                <a:cs typeface="Arial"/>
              </a:rPr>
              <a:t>Ocena </a:t>
            </a:r>
            <a:r>
              <a:rPr sz="1400" b="1" spc="-20" dirty="0">
                <a:solidFill>
                  <a:srgbClr val="00AFEF"/>
                </a:solidFill>
                <a:latin typeface="Arial"/>
                <a:cs typeface="Arial"/>
              </a:rPr>
              <a:t>heurystyczna </a:t>
            </a:r>
            <a:r>
              <a:rPr sz="1400" spc="-15" dirty="0">
                <a:latin typeface="Arial"/>
                <a:cs typeface="Arial"/>
              </a:rPr>
              <a:t>(ang. </a:t>
            </a:r>
            <a:r>
              <a:rPr sz="1400" spc="-5" dirty="0">
                <a:latin typeface="Arial"/>
                <a:cs typeface="Arial"/>
              </a:rPr>
              <a:t>Heuristic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Evaluation)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267335" indent="-24765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267970" algn="l"/>
              </a:tabLst>
            </a:pPr>
            <a:r>
              <a:rPr sz="1400" spc="-10" dirty="0">
                <a:latin typeface="Arial"/>
                <a:cs typeface="Arial"/>
              </a:rPr>
              <a:t>Nielsen </a:t>
            </a:r>
            <a:r>
              <a:rPr sz="1400" spc="-5" dirty="0">
                <a:latin typeface="Arial"/>
                <a:cs typeface="Arial"/>
              </a:rPr>
              <a:t>J., Usability </a:t>
            </a:r>
            <a:r>
              <a:rPr sz="1400" spc="-10" dirty="0">
                <a:latin typeface="Arial"/>
                <a:cs typeface="Arial"/>
              </a:rPr>
              <a:t>Engineering. </a:t>
            </a:r>
            <a:r>
              <a:rPr sz="1400" spc="-20" dirty="0">
                <a:latin typeface="Arial"/>
                <a:cs typeface="Arial"/>
              </a:rPr>
              <a:t>Morgan </a:t>
            </a:r>
            <a:r>
              <a:rPr sz="1400" spc="-10" dirty="0">
                <a:latin typeface="Arial"/>
                <a:cs typeface="Arial"/>
              </a:rPr>
              <a:t>Kaufmann,</a:t>
            </a:r>
            <a:r>
              <a:rPr sz="1400" spc="2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1993.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lain"/>
            </a:pPr>
            <a:endParaRPr sz="1450">
              <a:latin typeface="Arial"/>
              <a:cs typeface="Arial"/>
            </a:endParaRPr>
          </a:p>
          <a:p>
            <a:pPr marL="20320" marR="195580">
              <a:lnSpc>
                <a:spcPct val="100000"/>
              </a:lnSpc>
              <a:buAutoNum type="arabicPlain"/>
              <a:tabLst>
                <a:tab pos="267970" algn="l"/>
              </a:tabLst>
            </a:pPr>
            <a:r>
              <a:rPr sz="1400" spc="-10" dirty="0">
                <a:latin typeface="Arial"/>
                <a:cs typeface="Arial"/>
              </a:rPr>
              <a:t>Holzinger </a:t>
            </a:r>
            <a:r>
              <a:rPr sz="1400" spc="-5" dirty="0">
                <a:latin typeface="Arial"/>
                <a:cs typeface="Arial"/>
              </a:rPr>
              <a:t>A., </a:t>
            </a:r>
            <a:r>
              <a:rPr sz="1400" spc="-10" dirty="0">
                <a:latin typeface="Arial"/>
                <a:cs typeface="Arial"/>
              </a:rPr>
              <a:t>Usability Engineering </a:t>
            </a:r>
            <a:r>
              <a:rPr sz="1400" spc="-20" dirty="0">
                <a:latin typeface="Arial"/>
                <a:cs typeface="Arial"/>
              </a:rPr>
              <a:t>Methods </a:t>
            </a:r>
            <a:r>
              <a:rPr sz="1400" spc="-10" dirty="0">
                <a:latin typeface="Arial"/>
                <a:cs typeface="Arial"/>
              </a:rPr>
              <a:t>for </a:t>
            </a:r>
            <a:r>
              <a:rPr sz="1400" spc="-15" dirty="0">
                <a:latin typeface="Arial"/>
                <a:cs typeface="Arial"/>
              </a:rPr>
              <a:t>Software </a:t>
            </a:r>
            <a:r>
              <a:rPr sz="1400" spc="-10" dirty="0">
                <a:latin typeface="Arial"/>
                <a:cs typeface="Arial"/>
              </a:rPr>
              <a:t>Developers. Communications of </a:t>
            </a:r>
            <a:r>
              <a:rPr sz="1400" spc="-15" dirty="0">
                <a:latin typeface="Arial"/>
                <a:cs typeface="Arial"/>
              </a:rPr>
              <a:t>ACM,  </a:t>
            </a:r>
            <a:r>
              <a:rPr sz="1400" spc="-25" dirty="0">
                <a:latin typeface="Arial"/>
                <a:cs typeface="Arial"/>
              </a:rPr>
              <a:t>Vol. </a:t>
            </a:r>
            <a:r>
              <a:rPr sz="1400" spc="-15" dirty="0">
                <a:latin typeface="Arial"/>
                <a:cs typeface="Arial"/>
              </a:rPr>
              <a:t>48, </a:t>
            </a:r>
            <a:r>
              <a:rPr sz="1400" spc="-5" dirty="0">
                <a:latin typeface="Arial"/>
                <a:cs typeface="Arial"/>
              </a:rPr>
              <a:t>No. </a:t>
            </a:r>
            <a:r>
              <a:rPr sz="1400" spc="-10" dirty="0">
                <a:latin typeface="Arial"/>
                <a:cs typeface="Arial"/>
              </a:rPr>
              <a:t>1, </a:t>
            </a:r>
            <a:r>
              <a:rPr sz="1400" spc="-15" dirty="0">
                <a:latin typeface="Arial"/>
                <a:cs typeface="Arial"/>
              </a:rPr>
              <a:t>2005, </a:t>
            </a:r>
            <a:r>
              <a:rPr sz="1400" spc="-5" dirty="0">
                <a:latin typeface="Arial"/>
                <a:cs typeface="Arial"/>
              </a:rPr>
              <a:t>s.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71-74.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lain"/>
            </a:pPr>
            <a:endParaRPr sz="1450">
              <a:latin typeface="Arial"/>
              <a:cs typeface="Arial"/>
            </a:endParaRPr>
          </a:p>
          <a:p>
            <a:pPr marL="20320" marR="11938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267970" algn="l"/>
              </a:tabLst>
            </a:pPr>
            <a:r>
              <a:rPr sz="1400" spc="-10" dirty="0">
                <a:latin typeface="Arial"/>
                <a:cs typeface="Arial"/>
              </a:rPr>
              <a:t>Rubin </a:t>
            </a:r>
            <a:r>
              <a:rPr sz="1400" spc="-5" dirty="0">
                <a:latin typeface="Arial"/>
                <a:cs typeface="Arial"/>
              </a:rPr>
              <a:t>J., </a:t>
            </a:r>
            <a:r>
              <a:rPr sz="1400" spc="-10" dirty="0">
                <a:latin typeface="Arial"/>
                <a:cs typeface="Arial"/>
              </a:rPr>
              <a:t>Chisnell </a:t>
            </a:r>
            <a:r>
              <a:rPr sz="1400" spc="-5" dirty="0">
                <a:latin typeface="Arial"/>
                <a:cs typeface="Arial"/>
              </a:rPr>
              <a:t>D., </a:t>
            </a:r>
            <a:r>
              <a:rPr sz="1400" spc="-15" dirty="0">
                <a:latin typeface="Arial"/>
                <a:cs typeface="Arial"/>
              </a:rPr>
              <a:t>Handbook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Usability </a:t>
            </a:r>
            <a:r>
              <a:rPr sz="1400" spc="-25" dirty="0">
                <a:latin typeface="Arial"/>
                <a:cs typeface="Arial"/>
              </a:rPr>
              <a:t>Testing, </a:t>
            </a:r>
            <a:r>
              <a:rPr sz="1400" spc="-10" dirty="0">
                <a:latin typeface="Arial"/>
                <a:cs typeface="Arial"/>
              </a:rPr>
              <a:t>How </a:t>
            </a:r>
            <a:r>
              <a:rPr sz="1400" spc="-5" dirty="0">
                <a:latin typeface="Arial"/>
                <a:cs typeface="Arial"/>
              </a:rPr>
              <a:t>to Plan, </a:t>
            </a:r>
            <a:r>
              <a:rPr sz="1400" spc="-10" dirty="0">
                <a:latin typeface="Arial"/>
                <a:cs typeface="Arial"/>
              </a:rPr>
              <a:t>Design, </a:t>
            </a:r>
            <a:r>
              <a:rPr sz="1400" spc="-15" dirty="0">
                <a:latin typeface="Arial"/>
                <a:cs typeface="Arial"/>
              </a:rPr>
              <a:t>and </a:t>
            </a:r>
            <a:r>
              <a:rPr sz="1400" spc="-10" dirty="0">
                <a:latin typeface="Arial"/>
                <a:cs typeface="Arial"/>
              </a:rPr>
              <a:t>Conduct Effective  </a:t>
            </a:r>
            <a:r>
              <a:rPr sz="1400" spc="-30" dirty="0">
                <a:latin typeface="Arial"/>
                <a:cs typeface="Arial"/>
              </a:rPr>
              <a:t>Tests, </a:t>
            </a:r>
            <a:r>
              <a:rPr sz="1400" spc="-10" dirty="0">
                <a:latin typeface="Arial"/>
                <a:cs typeface="Arial"/>
              </a:rPr>
              <a:t>Second Edition. </a:t>
            </a:r>
            <a:r>
              <a:rPr sz="1400" spc="-20" dirty="0">
                <a:latin typeface="Arial"/>
                <a:cs typeface="Arial"/>
              </a:rPr>
              <a:t>Wiley,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2008.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lain"/>
            </a:pPr>
            <a:endParaRPr sz="1450">
              <a:latin typeface="Arial"/>
              <a:cs typeface="Arial"/>
            </a:endParaRPr>
          </a:p>
          <a:p>
            <a:pPr marL="267335" indent="-247650">
              <a:lnSpc>
                <a:spcPct val="100000"/>
              </a:lnSpc>
              <a:buAutoNum type="arabicPlain"/>
              <a:tabLst>
                <a:tab pos="267970" algn="l"/>
              </a:tabLst>
            </a:pPr>
            <a:r>
              <a:rPr sz="1400" spc="-10" dirty="0">
                <a:latin typeface="Arial"/>
                <a:cs typeface="Arial"/>
              </a:rPr>
              <a:t>Hom </a:t>
            </a:r>
            <a:r>
              <a:rPr sz="1400" spc="-5" dirty="0">
                <a:latin typeface="Arial"/>
                <a:cs typeface="Arial"/>
              </a:rPr>
              <a:t>J., The </a:t>
            </a:r>
            <a:r>
              <a:rPr sz="1400" spc="-10" dirty="0">
                <a:latin typeface="Arial"/>
                <a:cs typeface="Arial"/>
              </a:rPr>
              <a:t>Usability </a:t>
            </a:r>
            <a:r>
              <a:rPr sz="1400" spc="-15" dirty="0">
                <a:latin typeface="Arial"/>
                <a:cs typeface="Arial"/>
              </a:rPr>
              <a:t>Methods </a:t>
            </a:r>
            <a:r>
              <a:rPr sz="1400" spc="-30" dirty="0">
                <a:latin typeface="Arial"/>
                <a:cs typeface="Arial"/>
              </a:rPr>
              <a:t>Toolbox </a:t>
            </a:r>
            <a:r>
              <a:rPr sz="1400" spc="-10" dirty="0">
                <a:latin typeface="Arial"/>
                <a:cs typeface="Arial"/>
              </a:rPr>
              <a:t>Handbook.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1998,</a:t>
            </a:r>
            <a:endParaRPr sz="14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  <a:hlinkClick r:id="rId2"/>
              </a:rPr>
              <a:t>http://www.idemployee.id.tue.nl/g.w.m.rauterberg/lecturenotes/UsabilityMethodsToolboxHandbook.pdf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67335" indent="-247650">
              <a:lnSpc>
                <a:spcPct val="100000"/>
              </a:lnSpc>
              <a:buAutoNum type="arabicPlain" startAt="5"/>
              <a:tabLst>
                <a:tab pos="267970" algn="l"/>
              </a:tabLst>
            </a:pPr>
            <a:r>
              <a:rPr sz="1400" spc="-15" dirty="0">
                <a:latin typeface="Arial"/>
                <a:cs typeface="Arial"/>
              </a:rPr>
              <a:t>Fernandez </a:t>
            </a:r>
            <a:r>
              <a:rPr sz="1400" spc="-5" dirty="0">
                <a:latin typeface="Arial"/>
                <a:cs typeface="Arial"/>
              </a:rPr>
              <a:t>A., </a:t>
            </a:r>
            <a:r>
              <a:rPr sz="1400" spc="-15" dirty="0">
                <a:latin typeface="Arial"/>
                <a:cs typeface="Arial"/>
              </a:rPr>
              <a:t>Insfran </a:t>
            </a:r>
            <a:r>
              <a:rPr sz="1400" spc="-5" dirty="0">
                <a:latin typeface="Arial"/>
                <a:cs typeface="Arial"/>
              </a:rPr>
              <a:t>E., </a:t>
            </a:r>
            <a:r>
              <a:rPr sz="1400" spc="-10" dirty="0">
                <a:latin typeface="Arial"/>
                <a:cs typeface="Arial"/>
              </a:rPr>
              <a:t>Abrahao </a:t>
            </a:r>
            <a:r>
              <a:rPr sz="1400" spc="-5" dirty="0">
                <a:latin typeface="Arial"/>
                <a:cs typeface="Arial"/>
              </a:rPr>
              <a:t>S., </a:t>
            </a:r>
            <a:r>
              <a:rPr sz="1400" spc="-10" dirty="0">
                <a:latin typeface="Arial"/>
                <a:cs typeface="Arial"/>
              </a:rPr>
              <a:t>Usability evaluation methods for the </a:t>
            </a:r>
            <a:r>
              <a:rPr sz="1400" spc="-15" dirty="0">
                <a:latin typeface="Arial"/>
                <a:cs typeface="Arial"/>
              </a:rPr>
              <a:t>web: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systematic</a:t>
            </a:r>
            <a:endParaRPr sz="14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mapping </a:t>
            </a:r>
            <a:r>
              <a:rPr sz="1400" spc="-35" dirty="0">
                <a:latin typeface="Arial"/>
                <a:cs typeface="Arial"/>
              </a:rPr>
              <a:t>study. </a:t>
            </a:r>
            <a:r>
              <a:rPr sz="1400" spc="-10" dirty="0">
                <a:latin typeface="Arial"/>
                <a:cs typeface="Arial"/>
              </a:rPr>
              <a:t>Information </a:t>
            </a:r>
            <a:r>
              <a:rPr sz="1400" spc="-15" dirty="0">
                <a:latin typeface="Arial"/>
                <a:cs typeface="Arial"/>
              </a:rPr>
              <a:t>and Software </a:t>
            </a:r>
            <a:r>
              <a:rPr sz="1400" spc="-35" dirty="0">
                <a:latin typeface="Arial"/>
                <a:cs typeface="Arial"/>
              </a:rPr>
              <a:t>Technology,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Vol. </a:t>
            </a:r>
            <a:r>
              <a:rPr sz="1400" spc="-15" dirty="0">
                <a:latin typeface="Arial"/>
                <a:cs typeface="Arial"/>
              </a:rPr>
              <a:t>53, </a:t>
            </a:r>
            <a:r>
              <a:rPr sz="1400" spc="-5" dirty="0">
                <a:latin typeface="Arial"/>
                <a:cs typeface="Arial"/>
              </a:rPr>
              <a:t>No. </a:t>
            </a:r>
            <a:r>
              <a:rPr sz="1400" spc="-10" dirty="0">
                <a:latin typeface="Arial"/>
                <a:cs typeface="Arial"/>
              </a:rPr>
              <a:t>8, </a:t>
            </a:r>
            <a:r>
              <a:rPr sz="1400" spc="-35" dirty="0">
                <a:latin typeface="Arial"/>
                <a:cs typeface="Arial"/>
              </a:rPr>
              <a:t>2011, </a:t>
            </a:r>
            <a:r>
              <a:rPr sz="1400" spc="-5" dirty="0">
                <a:latin typeface="Arial"/>
                <a:cs typeface="Arial"/>
              </a:rPr>
              <a:t>s. </a:t>
            </a:r>
            <a:r>
              <a:rPr sz="1400" spc="-15" dirty="0">
                <a:latin typeface="Arial"/>
                <a:cs typeface="Arial"/>
              </a:rPr>
              <a:t>789-817.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sz="1400" b="1" spc="-10" dirty="0">
                <a:solidFill>
                  <a:srgbClr val="00AFEF"/>
                </a:solidFill>
                <a:latin typeface="Arial"/>
                <a:cs typeface="Arial"/>
              </a:rPr>
              <a:t>Przegląd </a:t>
            </a:r>
            <a:r>
              <a:rPr sz="1400" b="1" spc="-15" dirty="0">
                <a:solidFill>
                  <a:srgbClr val="00AFEF"/>
                </a:solidFill>
                <a:latin typeface="Arial"/>
                <a:cs typeface="Arial"/>
              </a:rPr>
              <a:t>ekspercki </a:t>
            </a:r>
            <a:r>
              <a:rPr sz="1400" spc="-15" dirty="0">
                <a:latin typeface="Arial"/>
                <a:cs typeface="Arial"/>
              </a:rPr>
              <a:t>(ang. Expert</a:t>
            </a:r>
            <a:r>
              <a:rPr sz="1400" spc="1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Review)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0320" marR="281305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[1] Albert </a:t>
            </a:r>
            <a:r>
              <a:rPr sz="1400" spc="-5" dirty="0">
                <a:latin typeface="Arial"/>
                <a:cs typeface="Arial"/>
              </a:rPr>
              <a:t>B., </a:t>
            </a:r>
            <a:r>
              <a:rPr sz="1400" spc="-15" dirty="0">
                <a:latin typeface="Arial"/>
                <a:cs typeface="Arial"/>
              </a:rPr>
              <a:t>Tullis </a:t>
            </a:r>
            <a:r>
              <a:rPr sz="1400" spc="-50" dirty="0">
                <a:latin typeface="Arial"/>
                <a:cs typeface="Arial"/>
              </a:rPr>
              <a:t>T., </a:t>
            </a:r>
            <a:r>
              <a:rPr sz="1400" spc="-30" dirty="0">
                <a:latin typeface="Arial"/>
                <a:cs typeface="Arial"/>
              </a:rPr>
              <a:t>Tedesco </a:t>
            </a:r>
            <a:r>
              <a:rPr sz="1400" spc="-5" dirty="0">
                <a:latin typeface="Arial"/>
                <a:cs typeface="Arial"/>
              </a:rPr>
              <a:t>D., </a:t>
            </a:r>
            <a:r>
              <a:rPr sz="1400" spc="-20" dirty="0">
                <a:latin typeface="Arial"/>
                <a:cs typeface="Arial"/>
              </a:rPr>
              <a:t>Beyond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Usability </a:t>
            </a:r>
            <a:r>
              <a:rPr sz="1400" spc="-15" dirty="0">
                <a:latin typeface="Arial"/>
                <a:cs typeface="Arial"/>
              </a:rPr>
              <a:t>Lab, </a:t>
            </a:r>
            <a:r>
              <a:rPr sz="1400" spc="-10" dirty="0">
                <a:latin typeface="Arial"/>
                <a:cs typeface="Arial"/>
              </a:rPr>
              <a:t>Conducting Large-scale Online </a:t>
            </a:r>
            <a:r>
              <a:rPr sz="1400" spc="-5" dirty="0">
                <a:latin typeface="Arial"/>
                <a:cs typeface="Arial"/>
              </a:rPr>
              <a:t>User  </a:t>
            </a:r>
            <a:r>
              <a:rPr sz="1400" spc="-15" dirty="0">
                <a:latin typeface="Arial"/>
                <a:cs typeface="Arial"/>
              </a:rPr>
              <a:t>Experience </a:t>
            </a:r>
            <a:r>
              <a:rPr sz="1400" spc="-10" dirty="0">
                <a:latin typeface="Arial"/>
                <a:cs typeface="Arial"/>
              </a:rPr>
              <a:t>Studies. </a:t>
            </a:r>
            <a:r>
              <a:rPr sz="1400" spc="-15" dirty="0">
                <a:latin typeface="Arial"/>
                <a:cs typeface="Arial"/>
              </a:rPr>
              <a:t>Elsevier, </a:t>
            </a:r>
            <a:r>
              <a:rPr sz="1400" spc="-20" dirty="0">
                <a:latin typeface="Arial"/>
                <a:cs typeface="Arial"/>
              </a:rPr>
              <a:t>Morgan </a:t>
            </a:r>
            <a:r>
              <a:rPr sz="1400" spc="-10" dirty="0">
                <a:latin typeface="Arial"/>
                <a:cs typeface="Arial"/>
              </a:rPr>
              <a:t>Kaufmann,</a:t>
            </a:r>
            <a:r>
              <a:rPr sz="1400" spc="26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2010.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spc="5" dirty="0">
                <a:latin typeface="Arial"/>
                <a:cs typeface="Arial"/>
              </a:rPr>
              <a:t>3-4 </a:t>
            </a: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0 </a:t>
            </a:r>
            <a:r>
              <a:rPr sz="1200" spc="-5" dirty="0">
                <a:latin typeface="Arial"/>
                <a:cs typeface="Arial"/>
              </a:rPr>
              <a:t>Etap projektu: wszystkie (najczęściej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projektowanie)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Czas trwania: </a:t>
            </a:r>
            <a:r>
              <a:rPr sz="1200" dirty="0">
                <a:latin typeface="Arial"/>
                <a:cs typeface="Arial"/>
              </a:rPr>
              <a:t>krótki (ok. </a:t>
            </a:r>
            <a:r>
              <a:rPr sz="1200" spc="5" dirty="0">
                <a:latin typeface="Arial"/>
                <a:cs typeface="Arial"/>
              </a:rPr>
              <a:t>1-2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godzin)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591" y="173481"/>
            <a:ext cx="80219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 </a:t>
            </a:r>
            <a:r>
              <a:rPr dirty="0">
                <a:solidFill>
                  <a:srgbClr val="666699"/>
                </a:solidFill>
              </a:rPr>
              <a:t>przegląd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spc="-5" dirty="0">
                <a:solidFill>
                  <a:srgbClr val="666699"/>
                </a:solidFill>
              </a:rPr>
              <a:t>wytycznych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463" y="998347"/>
            <a:ext cx="7953375" cy="4968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82880" algn="just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Jest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metoda </a:t>
            </a:r>
            <a:r>
              <a:rPr sz="1600" spc="-5" dirty="0">
                <a:latin typeface="Arial"/>
                <a:cs typeface="Arial"/>
              </a:rPr>
              <a:t>stosowana wspólnie </a:t>
            </a:r>
            <a:r>
              <a:rPr sz="1600" dirty="0">
                <a:latin typeface="Arial"/>
                <a:cs typeface="Arial"/>
              </a:rPr>
              <a:t>z metodą </a:t>
            </a:r>
            <a:r>
              <a:rPr sz="1600" spc="-5" dirty="0">
                <a:latin typeface="Arial"/>
                <a:cs typeface="Arial"/>
              </a:rPr>
              <a:t>oceny heurystycznej. Podobnie </a:t>
            </a:r>
            <a:r>
              <a:rPr sz="1600" dirty="0">
                <a:latin typeface="Arial"/>
                <a:cs typeface="Arial"/>
              </a:rPr>
              <a:t>jak </a:t>
            </a:r>
            <a:r>
              <a:rPr sz="1600" spc="-5" dirty="0">
                <a:latin typeface="Arial"/>
                <a:cs typeface="Arial"/>
              </a:rPr>
              <a:t>przy  </a:t>
            </a:r>
            <a:r>
              <a:rPr sz="1600" dirty="0">
                <a:latin typeface="Arial"/>
                <a:cs typeface="Arial"/>
              </a:rPr>
              <a:t>ocenie </a:t>
            </a:r>
            <a:r>
              <a:rPr sz="1600" spc="-5" dirty="0">
                <a:latin typeface="Arial"/>
                <a:cs typeface="Arial"/>
              </a:rPr>
              <a:t>heurystycznej, </a:t>
            </a:r>
            <a:r>
              <a:rPr sz="1600" dirty="0">
                <a:latin typeface="Arial"/>
                <a:cs typeface="Arial"/>
              </a:rPr>
              <a:t>eksperci </a:t>
            </a:r>
            <a:r>
              <a:rPr sz="1600" spc="5" dirty="0">
                <a:latin typeface="Arial"/>
                <a:cs typeface="Arial"/>
              </a:rPr>
              <a:t>mają </a:t>
            </a:r>
            <a:r>
              <a:rPr sz="1600" dirty="0">
                <a:latin typeface="Arial"/>
                <a:cs typeface="Arial"/>
              </a:rPr>
              <a:t>tutaj dostępną listę </a:t>
            </a:r>
            <a:r>
              <a:rPr sz="1600" spc="-5" dirty="0">
                <a:latin typeface="Arial"/>
                <a:cs typeface="Arial"/>
              </a:rPr>
              <a:t>dobrych praktyk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wytycznych,  pod </a:t>
            </a:r>
            <a:r>
              <a:rPr sz="1600" dirty="0">
                <a:latin typeface="Arial"/>
                <a:cs typeface="Arial"/>
              </a:rPr>
              <a:t>kątem których </a:t>
            </a:r>
            <a:r>
              <a:rPr sz="1600" spc="-10" dirty="0">
                <a:latin typeface="Arial"/>
                <a:cs typeface="Arial"/>
              </a:rPr>
              <a:t>sprawdzany </a:t>
            </a:r>
            <a:r>
              <a:rPr sz="1600" dirty="0">
                <a:latin typeface="Arial"/>
                <a:cs typeface="Arial"/>
              </a:rPr>
              <a:t>jest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serwis.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600" b="1" dirty="0">
                <a:solidFill>
                  <a:srgbClr val="00AFEF"/>
                </a:solidFill>
                <a:latin typeface="Arial"/>
                <a:cs typeface="Arial"/>
              </a:rPr>
              <a:t>Przegląd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wytycznych </a:t>
            </a:r>
            <a:r>
              <a:rPr sz="1600" spc="-5" dirty="0">
                <a:latin typeface="Arial"/>
                <a:cs typeface="Arial"/>
              </a:rPr>
              <a:t>(ang. </a:t>
            </a:r>
            <a:r>
              <a:rPr sz="1600" dirty="0">
                <a:latin typeface="Arial"/>
                <a:cs typeface="Arial"/>
              </a:rPr>
              <a:t>Guideline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Reviews)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Fernandez </a:t>
            </a:r>
            <a:r>
              <a:rPr sz="1600" spc="5" dirty="0">
                <a:latin typeface="Arial"/>
                <a:cs typeface="Arial"/>
              </a:rPr>
              <a:t>A., </a:t>
            </a:r>
            <a:r>
              <a:rPr sz="1600" dirty="0">
                <a:latin typeface="Arial"/>
                <a:cs typeface="Arial"/>
              </a:rPr>
              <a:t>Insfran </a:t>
            </a:r>
            <a:r>
              <a:rPr sz="1600" spc="5" dirty="0">
                <a:latin typeface="Arial"/>
                <a:cs typeface="Arial"/>
              </a:rPr>
              <a:t>E., </a:t>
            </a:r>
            <a:r>
              <a:rPr sz="1600" spc="-5" dirty="0">
                <a:latin typeface="Arial"/>
                <a:cs typeface="Arial"/>
              </a:rPr>
              <a:t>Abrahao </a:t>
            </a:r>
            <a:r>
              <a:rPr sz="1600" spc="5" dirty="0">
                <a:latin typeface="Arial"/>
                <a:cs typeface="Arial"/>
              </a:rPr>
              <a:t>S., </a:t>
            </a:r>
            <a:r>
              <a:rPr sz="1600" dirty="0">
                <a:latin typeface="Arial"/>
                <a:cs typeface="Arial"/>
              </a:rPr>
              <a:t>Usability </a:t>
            </a:r>
            <a:r>
              <a:rPr sz="1600" spc="-5" dirty="0">
                <a:latin typeface="Arial"/>
                <a:cs typeface="Arial"/>
              </a:rPr>
              <a:t>evaluation </a:t>
            </a:r>
            <a:r>
              <a:rPr sz="1600" dirty="0">
                <a:latin typeface="Arial"/>
                <a:cs typeface="Arial"/>
              </a:rPr>
              <a:t>methods for the </a:t>
            </a:r>
            <a:r>
              <a:rPr sz="1600" spc="-10" dirty="0">
                <a:latin typeface="Arial"/>
                <a:cs typeface="Arial"/>
              </a:rPr>
              <a:t>web: </a:t>
            </a:r>
            <a:r>
              <a:rPr sz="1600" spc="5" dirty="0">
                <a:latin typeface="Arial"/>
                <a:cs typeface="Arial"/>
              </a:rPr>
              <a:t>A  </a:t>
            </a:r>
            <a:r>
              <a:rPr sz="1600" dirty="0">
                <a:latin typeface="Arial"/>
                <a:cs typeface="Arial"/>
              </a:rPr>
              <a:t>systematic mapping </a:t>
            </a:r>
            <a:r>
              <a:rPr sz="1600" spc="-25" dirty="0">
                <a:latin typeface="Arial"/>
                <a:cs typeface="Arial"/>
              </a:rPr>
              <a:t>study. </a:t>
            </a:r>
            <a:r>
              <a:rPr sz="1600" dirty="0">
                <a:latin typeface="Arial"/>
                <a:cs typeface="Arial"/>
              </a:rPr>
              <a:t>Information </a:t>
            </a:r>
            <a:r>
              <a:rPr sz="1600" spc="-5" dirty="0">
                <a:latin typeface="Arial"/>
                <a:cs typeface="Arial"/>
              </a:rPr>
              <a:t>and Software </a:t>
            </a:r>
            <a:r>
              <a:rPr sz="1600" spc="-30" dirty="0">
                <a:latin typeface="Arial"/>
                <a:cs typeface="Arial"/>
              </a:rPr>
              <a:t>Technology, </a:t>
            </a:r>
            <a:r>
              <a:rPr sz="1600" spc="-25" dirty="0">
                <a:latin typeface="Arial"/>
                <a:cs typeface="Arial"/>
              </a:rPr>
              <a:t>Vol. </a:t>
            </a:r>
            <a:r>
              <a:rPr sz="1600" spc="-5" dirty="0">
                <a:latin typeface="Arial"/>
                <a:cs typeface="Arial"/>
              </a:rPr>
              <a:t>53, No. 8, </a:t>
            </a:r>
            <a:r>
              <a:rPr sz="1600" spc="-30" dirty="0">
                <a:latin typeface="Arial"/>
                <a:cs typeface="Arial"/>
              </a:rPr>
              <a:t>2011, </a:t>
            </a:r>
            <a:r>
              <a:rPr sz="1600" spc="5" dirty="0">
                <a:latin typeface="Arial"/>
                <a:cs typeface="Arial"/>
              </a:rPr>
              <a:t>s.  </a:t>
            </a:r>
            <a:r>
              <a:rPr sz="1600" spc="-5" dirty="0">
                <a:latin typeface="Arial"/>
                <a:cs typeface="Arial"/>
              </a:rPr>
              <a:t>789-817.</a:t>
            </a:r>
            <a:endParaRPr sz="1600">
              <a:latin typeface="Arial"/>
              <a:cs typeface="Arial"/>
            </a:endParaRPr>
          </a:p>
          <a:p>
            <a:pPr marL="12700" marR="2811780">
              <a:lnSpc>
                <a:spcPts val="3840"/>
              </a:lnSpc>
              <a:spcBef>
                <a:spcPts val="450"/>
              </a:spcBef>
            </a:pPr>
            <a:r>
              <a:rPr sz="1600" b="1" dirty="0">
                <a:solidFill>
                  <a:srgbClr val="00AFEF"/>
                </a:solidFill>
                <a:latin typeface="Arial"/>
                <a:cs typeface="Arial"/>
              </a:rPr>
              <a:t>Listy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wytycznych </a:t>
            </a:r>
            <a:r>
              <a:rPr sz="1600" spc="-5" dirty="0">
                <a:latin typeface="Arial"/>
                <a:cs typeface="Arial"/>
              </a:rPr>
              <a:t>(ang. </a:t>
            </a:r>
            <a:r>
              <a:rPr sz="1600" dirty="0">
                <a:latin typeface="Arial"/>
                <a:cs typeface="Arial"/>
              </a:rPr>
              <a:t>Guideline Checklists) </a:t>
            </a:r>
            <a:r>
              <a:rPr sz="1600" spc="-30" dirty="0">
                <a:latin typeface="Arial"/>
                <a:cs typeface="Arial"/>
              </a:rPr>
              <a:t>[112]  </a:t>
            </a:r>
            <a:r>
              <a:rPr sz="1600" spc="-5" dirty="0">
                <a:latin typeface="Arial"/>
                <a:cs typeface="Arial"/>
              </a:rPr>
              <a:t>Hom </a:t>
            </a:r>
            <a:r>
              <a:rPr sz="1600" spc="5" dirty="0">
                <a:latin typeface="Arial"/>
                <a:cs typeface="Arial"/>
              </a:rPr>
              <a:t>J., </a:t>
            </a:r>
            <a:r>
              <a:rPr sz="1600" dirty="0">
                <a:latin typeface="Arial"/>
                <a:cs typeface="Arial"/>
              </a:rPr>
              <a:t>The Usability </a:t>
            </a:r>
            <a:r>
              <a:rPr sz="1600" spc="-5" dirty="0">
                <a:latin typeface="Arial"/>
                <a:cs typeface="Arial"/>
              </a:rPr>
              <a:t>Methods </a:t>
            </a:r>
            <a:r>
              <a:rPr sz="1600" spc="-25" dirty="0">
                <a:latin typeface="Arial"/>
                <a:cs typeface="Arial"/>
              </a:rPr>
              <a:t>Toolbox </a:t>
            </a:r>
            <a:r>
              <a:rPr sz="1600" spc="-5" dirty="0">
                <a:latin typeface="Arial"/>
                <a:cs typeface="Arial"/>
              </a:rPr>
              <a:t>Handbook.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1998,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sz="1600" spc="-10" dirty="0">
                <a:latin typeface="Arial"/>
                <a:cs typeface="Arial"/>
                <a:hlinkClick r:id="rId2"/>
              </a:rPr>
              <a:t>http://www.idemployee.id.tue.nl/g.w.m.rauterberg/lecturenotes/UsabilityMethodsToolbox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Handbook.pdf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Zalety i </a:t>
            </a:r>
            <a:r>
              <a:rPr sz="1600" spc="-10" dirty="0">
                <a:latin typeface="Arial"/>
                <a:cs typeface="Arial"/>
              </a:rPr>
              <a:t>wady: </a:t>
            </a:r>
            <a:r>
              <a:rPr sz="1600" dirty="0">
                <a:latin typeface="Arial"/>
                <a:cs typeface="Arial"/>
              </a:rPr>
              <a:t>jak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</a:t>
            </a:r>
            <a:r>
              <a:rPr sz="1600" spc="-5" dirty="0">
                <a:latin typeface="Arial"/>
                <a:cs typeface="Arial"/>
              </a:rPr>
              <a:t>oceny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heurystycznej.</a:t>
            </a:r>
            <a:endParaRPr sz="1600">
              <a:latin typeface="Arial"/>
              <a:cs typeface="Arial"/>
            </a:endParaRPr>
          </a:p>
          <a:p>
            <a:pPr marL="12700" marR="48895">
              <a:lnSpc>
                <a:spcPct val="100000"/>
              </a:lnSpc>
              <a:spcBef>
                <a:spcPts val="1460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spc="10" dirty="0">
                <a:latin typeface="Arial"/>
                <a:cs typeface="Arial"/>
              </a:rPr>
              <a:t>3-4 </a:t>
            </a: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0 </a:t>
            </a:r>
            <a:r>
              <a:rPr sz="1200" spc="-5" dirty="0">
                <a:latin typeface="Arial"/>
                <a:cs typeface="Arial"/>
              </a:rPr>
              <a:t>Etap projektu: wszystkie (najczęściej projektowanie) Czas  trwania: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krótki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39" y="173481"/>
            <a:ext cx="786828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 </a:t>
            </a:r>
            <a:r>
              <a:rPr dirty="0">
                <a:solidFill>
                  <a:srgbClr val="666699"/>
                </a:solidFill>
              </a:rPr>
              <a:t>przegląd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poznawczy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874" y="1131265"/>
            <a:ext cx="8407400" cy="4373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/>
                <a:cs typeface="Arial"/>
              </a:rPr>
              <a:t>Przegląd </a:t>
            </a:r>
            <a:r>
              <a:rPr sz="1600" spc="-10" dirty="0">
                <a:latin typeface="Arial"/>
                <a:cs typeface="Arial"/>
              </a:rPr>
              <a:t>poznawczy </a:t>
            </a:r>
            <a:r>
              <a:rPr sz="1600" spc="-5" dirty="0">
                <a:latin typeface="Arial"/>
                <a:cs typeface="Arial"/>
              </a:rPr>
              <a:t>(ang. Cognitive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Walkthrough)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27305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Jest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metoda </a:t>
            </a:r>
            <a:r>
              <a:rPr sz="1600" spc="-10" dirty="0">
                <a:latin typeface="Arial"/>
                <a:cs typeface="Arial"/>
              </a:rPr>
              <a:t>zorientowana </a:t>
            </a:r>
            <a:r>
              <a:rPr sz="1600" spc="-5" dirty="0">
                <a:latin typeface="Arial"/>
                <a:cs typeface="Arial"/>
              </a:rPr>
              <a:t>na zadania. Wykorzystywani </a:t>
            </a:r>
            <a:r>
              <a:rPr sz="1600" spc="5" dirty="0">
                <a:latin typeface="Arial"/>
                <a:cs typeface="Arial"/>
              </a:rPr>
              <a:t>są w </a:t>
            </a:r>
            <a:r>
              <a:rPr sz="1600" spc="-5" dirty="0">
                <a:latin typeface="Arial"/>
                <a:cs typeface="Arial"/>
              </a:rPr>
              <a:t>niej </a:t>
            </a:r>
            <a:r>
              <a:rPr sz="1600" dirty="0">
                <a:latin typeface="Arial"/>
                <a:cs typeface="Arial"/>
              </a:rPr>
              <a:t>eksperci, </a:t>
            </a:r>
            <a:r>
              <a:rPr sz="1600" spc="-5" dirty="0">
                <a:latin typeface="Arial"/>
                <a:cs typeface="Arial"/>
              </a:rPr>
              <a:t>którzy  przechodzą </a:t>
            </a:r>
            <a:r>
              <a:rPr sz="1600" spc="-10" dirty="0">
                <a:latin typeface="Arial"/>
                <a:cs typeface="Arial"/>
              </a:rPr>
              <a:t>przez </a:t>
            </a:r>
            <a:r>
              <a:rPr sz="1600" spc="-5" dirty="0">
                <a:latin typeface="Arial"/>
                <a:cs typeface="Arial"/>
              </a:rPr>
              <a:t>poszczególne funkcjonalności serwisu. </a:t>
            </a:r>
            <a:r>
              <a:rPr sz="1600" dirty="0">
                <a:latin typeface="Arial"/>
                <a:cs typeface="Arial"/>
              </a:rPr>
              <a:t>Wykonują </a:t>
            </a:r>
            <a:r>
              <a:rPr sz="1600" spc="-5" dirty="0">
                <a:latin typeface="Arial"/>
                <a:cs typeface="Arial"/>
              </a:rPr>
              <a:t>oni zadania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realizują  </a:t>
            </a:r>
            <a:r>
              <a:rPr sz="1600" dirty="0">
                <a:latin typeface="Arial"/>
                <a:cs typeface="Arial"/>
              </a:rPr>
              <a:t>cele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serwisie, wcielając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rolę użytkowników </a:t>
            </a:r>
            <a:r>
              <a:rPr sz="1600" dirty="0">
                <a:latin typeface="Arial"/>
                <a:cs typeface="Arial"/>
              </a:rPr>
              <a:t>i symulując </a:t>
            </a:r>
            <a:r>
              <a:rPr sz="1600" spc="5" dirty="0">
                <a:latin typeface="Arial"/>
                <a:cs typeface="Arial"/>
              </a:rPr>
              <a:t>ich </a:t>
            </a:r>
            <a:r>
              <a:rPr sz="1600" spc="-10" dirty="0">
                <a:latin typeface="Arial"/>
                <a:cs typeface="Arial"/>
              </a:rPr>
              <a:t>typowe </a:t>
            </a:r>
            <a:r>
              <a:rPr sz="1600" spc="-5" dirty="0">
                <a:latin typeface="Arial"/>
                <a:cs typeface="Arial"/>
              </a:rPr>
              <a:t>działania </a:t>
            </a:r>
            <a:r>
              <a:rPr sz="1600" dirty="0">
                <a:latin typeface="Arial"/>
                <a:cs typeface="Arial"/>
              </a:rPr>
              <a:t>i  </a:t>
            </a:r>
            <a:r>
              <a:rPr sz="1600" spc="-10" dirty="0">
                <a:latin typeface="Arial"/>
                <a:cs typeface="Arial"/>
              </a:rPr>
              <a:t>zachowania. </a:t>
            </a:r>
            <a:r>
              <a:rPr sz="1600" dirty="0">
                <a:latin typeface="Arial"/>
                <a:cs typeface="Arial"/>
              </a:rPr>
              <a:t>Istnieją </a:t>
            </a:r>
            <a:r>
              <a:rPr sz="1600" spc="-5" dirty="0">
                <a:latin typeface="Arial"/>
                <a:cs typeface="Arial"/>
              </a:rPr>
              <a:t>różne </a:t>
            </a:r>
            <a:r>
              <a:rPr sz="1600" spc="-10" dirty="0">
                <a:latin typeface="Arial"/>
                <a:cs typeface="Arial"/>
              </a:rPr>
              <a:t>warianty </a:t>
            </a:r>
            <a:r>
              <a:rPr sz="1600" dirty="0">
                <a:latin typeface="Arial"/>
                <a:cs typeface="Arial"/>
              </a:rPr>
              <a:t>tej </a:t>
            </a:r>
            <a:r>
              <a:rPr sz="1600" spc="-15" dirty="0">
                <a:latin typeface="Arial"/>
                <a:cs typeface="Arial"/>
              </a:rPr>
              <a:t>metody, </a:t>
            </a:r>
            <a:r>
              <a:rPr sz="1600" spc="-5" dirty="0">
                <a:latin typeface="Arial"/>
                <a:cs typeface="Arial"/>
              </a:rPr>
              <a:t>np.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</a:t>
            </a:r>
            <a:r>
              <a:rPr sz="1600" spc="-5" dirty="0">
                <a:latin typeface="Arial"/>
                <a:cs typeface="Arial"/>
              </a:rPr>
              <a:t>przeglądów </a:t>
            </a:r>
            <a:r>
              <a:rPr sz="1600" spc="-10" dirty="0">
                <a:latin typeface="Arial"/>
                <a:cs typeface="Arial"/>
              </a:rPr>
              <a:t>grupowych </a:t>
            </a:r>
            <a:r>
              <a:rPr sz="1600" spc="-5" dirty="0">
                <a:latin typeface="Arial"/>
                <a:cs typeface="Arial"/>
              </a:rPr>
              <a:t>(ang.  </a:t>
            </a:r>
            <a:r>
              <a:rPr sz="1600" dirty="0">
                <a:latin typeface="Arial"/>
                <a:cs typeface="Arial"/>
              </a:rPr>
              <a:t>Pluralistic </a:t>
            </a:r>
            <a:r>
              <a:rPr sz="1600" spc="-5" dirty="0">
                <a:latin typeface="Arial"/>
                <a:cs typeface="Arial"/>
              </a:rPr>
              <a:t>Walkthroughs) </a:t>
            </a:r>
            <a:r>
              <a:rPr sz="1600" dirty="0">
                <a:latin typeface="Arial"/>
                <a:cs typeface="Arial"/>
              </a:rPr>
              <a:t>uczestniczą </a:t>
            </a:r>
            <a:r>
              <a:rPr sz="1600" spc="-5" dirty="0">
                <a:latin typeface="Arial"/>
                <a:cs typeface="Arial"/>
              </a:rPr>
              <a:t>końcowi </a:t>
            </a:r>
            <a:r>
              <a:rPr sz="1600" spc="-15" dirty="0">
                <a:latin typeface="Arial"/>
                <a:cs typeface="Arial"/>
              </a:rPr>
              <a:t>użytkownicy, </a:t>
            </a:r>
            <a:r>
              <a:rPr sz="1600" spc="-5" dirty="0">
                <a:latin typeface="Arial"/>
                <a:cs typeface="Arial"/>
              </a:rPr>
              <a:t>projektanci oraz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eksperci.</a:t>
            </a:r>
            <a:endParaRPr sz="16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Omawiają oni wspólnie każdy </a:t>
            </a:r>
            <a:r>
              <a:rPr sz="1600" dirty="0">
                <a:latin typeface="Arial"/>
                <a:cs typeface="Arial"/>
              </a:rPr>
              <a:t>krok </a:t>
            </a:r>
            <a:r>
              <a:rPr sz="1600" spc="-10" dirty="0">
                <a:latin typeface="Arial"/>
                <a:cs typeface="Arial"/>
              </a:rPr>
              <a:t>wędrówki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każdy </a:t>
            </a:r>
            <a:r>
              <a:rPr sz="1600" dirty="0">
                <a:latin typeface="Arial"/>
                <a:cs typeface="Arial"/>
              </a:rPr>
              <a:t>element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serwisu.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27305" marR="63119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Zalety: </a:t>
            </a:r>
            <a:r>
              <a:rPr sz="1600" spc="-5" dirty="0">
                <a:latin typeface="Arial"/>
                <a:cs typeface="Arial"/>
              </a:rPr>
              <a:t>niezależność od użytkowników końcowych; </a:t>
            </a:r>
            <a:r>
              <a:rPr sz="1600" dirty="0">
                <a:latin typeface="Arial"/>
                <a:cs typeface="Arial"/>
              </a:rPr>
              <a:t>skuteczna identyfikacja </a:t>
            </a:r>
            <a:r>
              <a:rPr sz="1600" spc="-5" dirty="0">
                <a:latin typeface="Arial"/>
                <a:cs typeface="Arial"/>
              </a:rPr>
              <a:t>problemów  wynikających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interakcji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serwisem.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27305" marR="7175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Wady: </a:t>
            </a:r>
            <a:r>
              <a:rPr sz="1600" spc="-5" dirty="0">
                <a:latin typeface="Arial"/>
                <a:cs typeface="Arial"/>
              </a:rPr>
              <a:t>możliwość </a:t>
            </a:r>
            <a:r>
              <a:rPr sz="1600" spc="-15" dirty="0">
                <a:latin typeface="Arial"/>
                <a:cs typeface="Arial"/>
              </a:rPr>
              <a:t>wpływu </a:t>
            </a:r>
            <a:r>
              <a:rPr sz="1600" spc="-10" dirty="0">
                <a:latin typeface="Arial"/>
                <a:cs typeface="Arial"/>
              </a:rPr>
              <a:t>uprzedzeń </a:t>
            </a:r>
            <a:r>
              <a:rPr sz="1600" dirty="0">
                <a:latin typeface="Arial"/>
                <a:cs typeface="Arial"/>
              </a:rPr>
              <a:t>ekspertów </a:t>
            </a:r>
            <a:r>
              <a:rPr sz="1600" spc="-5" dirty="0">
                <a:latin typeface="Arial"/>
                <a:cs typeface="Arial"/>
              </a:rPr>
              <a:t>na </a:t>
            </a:r>
            <a:r>
              <a:rPr sz="1600" spc="-10" dirty="0">
                <a:latin typeface="Arial"/>
                <a:cs typeface="Arial"/>
              </a:rPr>
              <a:t>wynik </a:t>
            </a:r>
            <a:r>
              <a:rPr sz="1600" spc="-5" dirty="0">
                <a:latin typeface="Arial"/>
                <a:cs typeface="Arial"/>
              </a:rPr>
              <a:t>badania; możliwość </a:t>
            </a:r>
            <a:r>
              <a:rPr sz="1600" spc="-10" dirty="0">
                <a:latin typeface="Arial"/>
                <a:cs typeface="Arial"/>
              </a:rPr>
              <a:t>niewłaściwego  wyboru zadań; </a:t>
            </a:r>
            <a:r>
              <a:rPr sz="1600" spc="-5" dirty="0">
                <a:latin typeface="Arial"/>
                <a:cs typeface="Arial"/>
              </a:rPr>
              <a:t>możliwa </a:t>
            </a:r>
            <a:r>
              <a:rPr sz="1600" spc="-10" dirty="0">
                <a:latin typeface="Arial"/>
                <a:cs typeface="Arial"/>
              </a:rPr>
              <a:t>zbyt </a:t>
            </a:r>
            <a:r>
              <a:rPr sz="1600" spc="-5" dirty="0">
                <a:latin typeface="Arial"/>
                <a:cs typeface="Arial"/>
              </a:rPr>
              <a:t>duża szczegółowość badania; brak </a:t>
            </a:r>
            <a:r>
              <a:rPr sz="1600" spc="-10" dirty="0">
                <a:latin typeface="Arial"/>
                <a:cs typeface="Arial"/>
              </a:rPr>
              <a:t>zaangażowania  </a:t>
            </a:r>
            <a:r>
              <a:rPr sz="1600" spc="-5" dirty="0">
                <a:latin typeface="Arial"/>
                <a:cs typeface="Arial"/>
              </a:rPr>
              <a:t>użytkowników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końcowych.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spc="5" dirty="0">
                <a:latin typeface="Arial"/>
                <a:cs typeface="Arial"/>
              </a:rPr>
              <a:t>3-4 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0 </a:t>
            </a:r>
            <a:r>
              <a:rPr sz="1200" spc="-10" dirty="0">
                <a:latin typeface="Arial"/>
                <a:cs typeface="Arial"/>
              </a:rPr>
              <a:t>(3-4 </a:t>
            </a:r>
            <a:r>
              <a:rPr sz="1200" dirty="0">
                <a:latin typeface="Arial"/>
                <a:cs typeface="Arial"/>
              </a:rPr>
              <a:t>– przegląd </a:t>
            </a:r>
            <a:r>
              <a:rPr sz="1200" spc="-5" dirty="0">
                <a:latin typeface="Arial"/>
                <a:cs typeface="Arial"/>
              </a:rPr>
              <a:t>grupowy) Etap projektu: wszystkie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(najczęściej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projektowanie) Czas trwania: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średni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39" y="173481"/>
            <a:ext cx="786828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 </a:t>
            </a:r>
            <a:r>
              <a:rPr dirty="0">
                <a:solidFill>
                  <a:srgbClr val="666699"/>
                </a:solidFill>
              </a:rPr>
              <a:t>przegląd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poznawczy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504" y="1131265"/>
            <a:ext cx="8470265" cy="3686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/>
                <a:cs typeface="Arial"/>
              </a:rPr>
              <a:t>Przegląd </a:t>
            </a:r>
            <a:r>
              <a:rPr sz="1600" spc="-10" dirty="0">
                <a:latin typeface="Arial"/>
                <a:cs typeface="Arial"/>
              </a:rPr>
              <a:t>poznawczy </a:t>
            </a:r>
            <a:r>
              <a:rPr sz="1600" spc="-5" dirty="0">
                <a:latin typeface="Arial"/>
                <a:cs typeface="Arial"/>
              </a:rPr>
              <a:t>(ang. Cognitive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Walkthrough)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134620">
              <a:lnSpc>
                <a:spcPct val="100000"/>
              </a:lnSpc>
              <a:buAutoNum type="arabicPlain"/>
              <a:tabLst>
                <a:tab pos="296545" algn="l"/>
              </a:tabLst>
            </a:pPr>
            <a:r>
              <a:rPr sz="1600" spc="-5" dirty="0">
                <a:latin typeface="Arial"/>
                <a:cs typeface="Arial"/>
              </a:rPr>
              <a:t>Holzinger </a:t>
            </a:r>
            <a:r>
              <a:rPr sz="1600" spc="5" dirty="0">
                <a:latin typeface="Arial"/>
                <a:cs typeface="Arial"/>
              </a:rPr>
              <a:t>A., </a:t>
            </a:r>
            <a:r>
              <a:rPr sz="1600" dirty="0">
                <a:latin typeface="Arial"/>
                <a:cs typeface="Arial"/>
              </a:rPr>
              <a:t>Usability </a:t>
            </a:r>
            <a:r>
              <a:rPr sz="1600" spc="-5" dirty="0">
                <a:latin typeface="Arial"/>
                <a:cs typeface="Arial"/>
              </a:rPr>
              <a:t>Engineering Methods </a:t>
            </a:r>
            <a:r>
              <a:rPr sz="1600" dirty="0">
                <a:latin typeface="Arial"/>
                <a:cs typeface="Arial"/>
              </a:rPr>
              <a:t>for </a:t>
            </a:r>
            <a:r>
              <a:rPr sz="1600" spc="-5" dirty="0">
                <a:latin typeface="Arial"/>
                <a:cs typeface="Arial"/>
              </a:rPr>
              <a:t>Software Developers. </a:t>
            </a:r>
            <a:r>
              <a:rPr sz="1600" dirty="0">
                <a:latin typeface="Arial"/>
                <a:cs typeface="Arial"/>
              </a:rPr>
              <a:t>Communications</a:t>
            </a:r>
            <a:r>
              <a:rPr sz="1600" spc="-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  ACM, </a:t>
            </a:r>
            <a:r>
              <a:rPr sz="1600" spc="-25" dirty="0">
                <a:latin typeface="Arial"/>
                <a:cs typeface="Arial"/>
              </a:rPr>
              <a:t>Vol. </a:t>
            </a:r>
            <a:r>
              <a:rPr sz="1600" spc="-5" dirty="0">
                <a:latin typeface="Arial"/>
                <a:cs typeface="Arial"/>
              </a:rPr>
              <a:t>48, No. 1, 2005, </a:t>
            </a:r>
            <a:r>
              <a:rPr sz="1600" spc="5" dirty="0">
                <a:latin typeface="Arial"/>
                <a:cs typeface="Arial"/>
              </a:rPr>
              <a:t>s.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71-74.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lain"/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296545" algn="l"/>
              </a:tabLst>
            </a:pPr>
            <a:r>
              <a:rPr sz="1600" spc="-5" dirty="0">
                <a:latin typeface="Arial"/>
                <a:cs typeface="Arial"/>
              </a:rPr>
              <a:t>Hom </a:t>
            </a:r>
            <a:r>
              <a:rPr sz="1600" spc="5" dirty="0">
                <a:latin typeface="Arial"/>
                <a:cs typeface="Arial"/>
              </a:rPr>
              <a:t>J., The </a:t>
            </a:r>
            <a:r>
              <a:rPr sz="1600" dirty="0">
                <a:latin typeface="Arial"/>
                <a:cs typeface="Arial"/>
              </a:rPr>
              <a:t>Usability Methods </a:t>
            </a:r>
            <a:r>
              <a:rPr sz="1600" spc="-25" dirty="0">
                <a:latin typeface="Arial"/>
                <a:cs typeface="Arial"/>
              </a:rPr>
              <a:t>Toolbox </a:t>
            </a:r>
            <a:r>
              <a:rPr sz="1600" dirty="0">
                <a:latin typeface="Arial"/>
                <a:cs typeface="Arial"/>
              </a:rPr>
              <a:t>Handbook. 1998, </a:t>
            </a:r>
            <a:r>
              <a:rPr sz="1600" dirty="0">
                <a:latin typeface="Arial"/>
                <a:cs typeface="Arial"/>
                <a:hlinkClick r:id="rId2"/>
              </a:rPr>
              <a:t> </a:t>
            </a:r>
            <a:r>
              <a:rPr sz="1600" spc="-10" dirty="0">
                <a:latin typeface="Arial"/>
                <a:cs typeface="Arial"/>
                <a:hlinkClick r:id="rId2"/>
              </a:rPr>
              <a:t>http://www.idemployee.id.tue.nl/g.w.m.rauterberg/lecturenotes/UsabilityMethodsToolboxHandb 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ook.pdf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lain"/>
            </a:pPr>
            <a:endParaRPr sz="1650">
              <a:latin typeface="Arial"/>
              <a:cs typeface="Arial"/>
            </a:endParaRPr>
          </a:p>
          <a:p>
            <a:pPr marL="12700" marR="52069">
              <a:lnSpc>
                <a:spcPct val="100000"/>
              </a:lnSpc>
              <a:buAutoNum type="arabicPlain"/>
              <a:tabLst>
                <a:tab pos="296545" algn="l"/>
              </a:tabLst>
            </a:pPr>
            <a:r>
              <a:rPr sz="1600" spc="-5" dirty="0">
                <a:latin typeface="Arial"/>
                <a:cs typeface="Arial"/>
              </a:rPr>
              <a:t>Fernandez </a:t>
            </a:r>
            <a:r>
              <a:rPr sz="1600" spc="5" dirty="0">
                <a:latin typeface="Arial"/>
                <a:cs typeface="Arial"/>
              </a:rPr>
              <a:t>A., </a:t>
            </a:r>
            <a:r>
              <a:rPr sz="1600" dirty="0">
                <a:latin typeface="Arial"/>
                <a:cs typeface="Arial"/>
              </a:rPr>
              <a:t>Insfran </a:t>
            </a:r>
            <a:r>
              <a:rPr sz="1600" spc="5" dirty="0">
                <a:latin typeface="Arial"/>
                <a:cs typeface="Arial"/>
              </a:rPr>
              <a:t>E., </a:t>
            </a:r>
            <a:r>
              <a:rPr sz="1600" spc="-5" dirty="0">
                <a:latin typeface="Arial"/>
                <a:cs typeface="Arial"/>
              </a:rPr>
              <a:t>Abrahao </a:t>
            </a:r>
            <a:r>
              <a:rPr sz="1600" spc="5" dirty="0">
                <a:latin typeface="Arial"/>
                <a:cs typeface="Arial"/>
              </a:rPr>
              <a:t>S., </a:t>
            </a:r>
            <a:r>
              <a:rPr sz="1600" dirty="0">
                <a:latin typeface="Arial"/>
                <a:cs typeface="Arial"/>
              </a:rPr>
              <a:t>Usability </a:t>
            </a:r>
            <a:r>
              <a:rPr sz="1600" spc="-5" dirty="0">
                <a:latin typeface="Arial"/>
                <a:cs typeface="Arial"/>
              </a:rPr>
              <a:t>evaluation </a:t>
            </a:r>
            <a:r>
              <a:rPr sz="1600" dirty="0">
                <a:latin typeface="Arial"/>
                <a:cs typeface="Arial"/>
              </a:rPr>
              <a:t>methods for the </a:t>
            </a:r>
            <a:r>
              <a:rPr sz="1600" spc="-10" dirty="0">
                <a:latin typeface="Arial"/>
                <a:cs typeface="Arial"/>
              </a:rPr>
              <a:t>web: </a:t>
            </a:r>
            <a:r>
              <a:rPr sz="1600" spc="5" dirty="0">
                <a:latin typeface="Arial"/>
                <a:cs typeface="Arial"/>
              </a:rPr>
              <a:t>A  </a:t>
            </a:r>
            <a:r>
              <a:rPr sz="1600" dirty="0">
                <a:latin typeface="Arial"/>
                <a:cs typeface="Arial"/>
              </a:rPr>
              <a:t>systematic mapping </a:t>
            </a:r>
            <a:r>
              <a:rPr sz="1600" spc="-25" dirty="0">
                <a:latin typeface="Arial"/>
                <a:cs typeface="Arial"/>
              </a:rPr>
              <a:t>study. </a:t>
            </a:r>
            <a:r>
              <a:rPr sz="1600" dirty="0">
                <a:latin typeface="Arial"/>
                <a:cs typeface="Arial"/>
              </a:rPr>
              <a:t>Information </a:t>
            </a:r>
            <a:r>
              <a:rPr sz="1600" spc="-5" dirty="0">
                <a:latin typeface="Arial"/>
                <a:cs typeface="Arial"/>
              </a:rPr>
              <a:t>and Software </a:t>
            </a:r>
            <a:r>
              <a:rPr sz="1600" spc="-30" dirty="0">
                <a:latin typeface="Arial"/>
                <a:cs typeface="Arial"/>
              </a:rPr>
              <a:t>Technology, </a:t>
            </a:r>
            <a:r>
              <a:rPr sz="1600" spc="-25" dirty="0">
                <a:latin typeface="Arial"/>
                <a:cs typeface="Arial"/>
              </a:rPr>
              <a:t>Vol. </a:t>
            </a:r>
            <a:r>
              <a:rPr sz="1600" spc="-5" dirty="0">
                <a:latin typeface="Arial"/>
                <a:cs typeface="Arial"/>
              </a:rPr>
              <a:t>53, No. 8, </a:t>
            </a:r>
            <a:r>
              <a:rPr sz="1600" spc="-30" dirty="0">
                <a:latin typeface="Arial"/>
                <a:cs typeface="Arial"/>
              </a:rPr>
              <a:t>2011, </a:t>
            </a:r>
            <a:r>
              <a:rPr sz="1600" spc="5" dirty="0">
                <a:latin typeface="Arial"/>
                <a:cs typeface="Arial"/>
              </a:rPr>
              <a:t>s. </a:t>
            </a:r>
            <a:r>
              <a:rPr sz="1600" spc="10" dirty="0">
                <a:latin typeface="Arial"/>
                <a:cs typeface="Arial"/>
              </a:rPr>
              <a:t>789-  </a:t>
            </a:r>
            <a:r>
              <a:rPr sz="1600" spc="-10" dirty="0">
                <a:latin typeface="Arial"/>
                <a:cs typeface="Arial"/>
              </a:rPr>
              <a:t>817.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lain"/>
            </a:pPr>
            <a:endParaRPr sz="1650">
              <a:latin typeface="Arial"/>
              <a:cs typeface="Arial"/>
            </a:endParaRPr>
          </a:p>
          <a:p>
            <a:pPr marL="295910" indent="-283845">
              <a:lnSpc>
                <a:spcPct val="100000"/>
              </a:lnSpc>
              <a:buAutoNum type="arabicPlain"/>
              <a:tabLst>
                <a:tab pos="296545" algn="l"/>
              </a:tabLst>
            </a:pPr>
            <a:r>
              <a:rPr sz="1600" spc="-5" dirty="0">
                <a:latin typeface="Arial"/>
                <a:cs typeface="Arial"/>
              </a:rPr>
              <a:t>Rubin </a:t>
            </a:r>
            <a:r>
              <a:rPr sz="1600" spc="5" dirty="0">
                <a:latin typeface="Arial"/>
                <a:cs typeface="Arial"/>
              </a:rPr>
              <a:t>J., </a:t>
            </a:r>
            <a:r>
              <a:rPr sz="1600" spc="-5" dirty="0">
                <a:latin typeface="Arial"/>
                <a:cs typeface="Arial"/>
              </a:rPr>
              <a:t>Chisnell </a:t>
            </a:r>
            <a:r>
              <a:rPr sz="1600" dirty="0">
                <a:latin typeface="Arial"/>
                <a:cs typeface="Arial"/>
              </a:rPr>
              <a:t>D., </a:t>
            </a:r>
            <a:r>
              <a:rPr sz="1600" spc="-5" dirty="0">
                <a:latin typeface="Arial"/>
                <a:cs typeface="Arial"/>
              </a:rPr>
              <a:t>Handbook of </a:t>
            </a:r>
            <a:r>
              <a:rPr sz="1600" dirty="0">
                <a:latin typeface="Arial"/>
                <a:cs typeface="Arial"/>
              </a:rPr>
              <a:t>Usability </a:t>
            </a:r>
            <a:r>
              <a:rPr sz="1600" spc="-20" dirty="0">
                <a:latin typeface="Arial"/>
                <a:cs typeface="Arial"/>
              </a:rPr>
              <a:t>Testing,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Plan, Design,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-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Conduct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Effective </a:t>
            </a:r>
            <a:r>
              <a:rPr sz="1600" spc="-25" dirty="0">
                <a:latin typeface="Arial"/>
                <a:cs typeface="Arial"/>
              </a:rPr>
              <a:t>Tests, </a:t>
            </a:r>
            <a:r>
              <a:rPr sz="1600" dirty="0">
                <a:latin typeface="Arial"/>
                <a:cs typeface="Arial"/>
              </a:rPr>
              <a:t>Second Edition. </a:t>
            </a:r>
            <a:r>
              <a:rPr sz="1600" spc="-15" dirty="0">
                <a:latin typeface="Arial"/>
                <a:cs typeface="Arial"/>
              </a:rPr>
              <a:t>Wiley,</a:t>
            </a:r>
            <a:r>
              <a:rPr sz="1600" spc="-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2008.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903" y="173481"/>
            <a:ext cx="68433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Metody </a:t>
            </a:r>
            <a:r>
              <a:rPr dirty="0"/>
              <a:t>eksperckie: </a:t>
            </a:r>
            <a:r>
              <a:rPr dirty="0">
                <a:solidFill>
                  <a:srgbClr val="666699"/>
                </a:solidFill>
              </a:rPr>
              <a:t>analiza</a:t>
            </a:r>
            <a:r>
              <a:rPr spc="-14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działań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727" y="864234"/>
            <a:ext cx="8135620" cy="498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Analiza działań </a:t>
            </a:r>
            <a:r>
              <a:rPr sz="1800" dirty="0">
                <a:latin typeface="Arial"/>
                <a:cs typeface="Arial"/>
              </a:rPr>
              <a:t>(ang. Action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Analysis)</a:t>
            </a:r>
            <a:endParaRPr sz="1800">
              <a:latin typeface="Arial"/>
              <a:cs typeface="Arial"/>
            </a:endParaRPr>
          </a:p>
          <a:p>
            <a:pPr marL="12700" marR="1845945">
              <a:lnSpc>
                <a:spcPct val="100000"/>
              </a:lnSpc>
            </a:pP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Analiza aktywności </a:t>
            </a:r>
            <a:r>
              <a:rPr sz="1800" spc="-5" dirty="0">
                <a:solidFill>
                  <a:srgbClr val="00AFEF"/>
                </a:solidFill>
                <a:latin typeface="Arial"/>
                <a:cs typeface="Arial"/>
              </a:rPr>
              <a:t>użytkowników </a:t>
            </a:r>
            <a:r>
              <a:rPr sz="1800" dirty="0">
                <a:latin typeface="Arial"/>
                <a:cs typeface="Arial"/>
              </a:rPr>
              <a:t>(ang. User activity analysis)  </a:t>
            </a:r>
            <a:r>
              <a:rPr sz="1800" spc="-5" dirty="0">
                <a:solidFill>
                  <a:srgbClr val="00AFEF"/>
                </a:solidFill>
                <a:latin typeface="Arial"/>
                <a:cs typeface="Arial"/>
              </a:rPr>
              <a:t>Modelowanie </a:t>
            </a: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analityczne </a:t>
            </a:r>
            <a:r>
              <a:rPr sz="1800" dirty="0">
                <a:latin typeface="Arial"/>
                <a:cs typeface="Arial"/>
              </a:rPr>
              <a:t>(ang. Analytical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Modeling)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Arial"/>
              <a:cs typeface="Arial"/>
            </a:endParaRPr>
          </a:p>
          <a:p>
            <a:pPr marL="24765" marR="17780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tej eksperci </a:t>
            </a:r>
            <a:r>
              <a:rPr sz="1600" spc="-5" dirty="0">
                <a:latin typeface="Arial"/>
                <a:cs typeface="Arial"/>
              </a:rPr>
              <a:t>analizują, </a:t>
            </a:r>
            <a:r>
              <a:rPr sz="1600" dirty="0">
                <a:latin typeface="Arial"/>
                <a:cs typeface="Arial"/>
              </a:rPr>
              <a:t>jakie </a:t>
            </a:r>
            <a:r>
              <a:rPr sz="1600" spc="-5" dirty="0">
                <a:latin typeface="Arial"/>
                <a:cs typeface="Arial"/>
              </a:rPr>
              <a:t>działania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serwisie będą podejmowani  </a:t>
            </a:r>
            <a:r>
              <a:rPr sz="1600" spc="-15" dirty="0">
                <a:latin typeface="Arial"/>
                <a:cs typeface="Arial"/>
              </a:rPr>
              <a:t>użytkownicy,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następnie określają szczegółowo </a:t>
            </a:r>
            <a:r>
              <a:rPr sz="1600" dirty="0">
                <a:latin typeface="Arial"/>
                <a:cs typeface="Arial"/>
              </a:rPr>
              <a:t>sposób </a:t>
            </a:r>
            <a:r>
              <a:rPr sz="1600" spc="-10" dirty="0">
                <a:latin typeface="Arial"/>
                <a:cs typeface="Arial"/>
              </a:rPr>
              <a:t>wykonania </a:t>
            </a:r>
            <a:r>
              <a:rPr sz="1600" dirty="0">
                <a:latin typeface="Arial"/>
                <a:cs typeface="Arial"/>
              </a:rPr>
              <a:t>tych </a:t>
            </a:r>
            <a:r>
              <a:rPr sz="1600" spc="-5" dirty="0">
                <a:latin typeface="Arial"/>
                <a:cs typeface="Arial"/>
              </a:rPr>
              <a:t>działań </a:t>
            </a:r>
            <a:r>
              <a:rPr sz="1600" spc="-10" dirty="0">
                <a:latin typeface="Arial"/>
                <a:cs typeface="Arial"/>
              </a:rPr>
              <a:t>przez  </a:t>
            </a:r>
            <a:r>
              <a:rPr sz="1600" spc="-5" dirty="0">
                <a:latin typeface="Arial"/>
                <a:cs typeface="Arial"/>
              </a:rPr>
              <a:t>użytkowników </a:t>
            </a:r>
            <a:r>
              <a:rPr sz="1600" spc="-10" dirty="0">
                <a:latin typeface="Arial"/>
                <a:cs typeface="Arial"/>
              </a:rPr>
              <a:t>(nawet </a:t>
            </a:r>
            <a:r>
              <a:rPr sz="1600" dirty="0">
                <a:latin typeface="Arial"/>
                <a:cs typeface="Arial"/>
              </a:rPr>
              <a:t>na poziomie </a:t>
            </a:r>
            <a:r>
              <a:rPr sz="1600" spc="-5" dirty="0">
                <a:latin typeface="Arial"/>
                <a:cs typeface="Arial"/>
              </a:rPr>
              <a:t>pojedynczego </a:t>
            </a:r>
            <a:r>
              <a:rPr sz="1600" dirty="0">
                <a:latin typeface="Arial"/>
                <a:cs typeface="Arial"/>
              </a:rPr>
              <a:t>kliknięcia myszy). Istnieją </a:t>
            </a:r>
            <a:r>
              <a:rPr sz="1600" spc="-5" dirty="0">
                <a:latin typeface="Arial"/>
                <a:cs typeface="Arial"/>
              </a:rPr>
              <a:t>różne </a:t>
            </a:r>
            <a:r>
              <a:rPr sz="1600" spc="-10" dirty="0">
                <a:latin typeface="Arial"/>
                <a:cs typeface="Arial"/>
              </a:rPr>
              <a:t>warianty  </a:t>
            </a:r>
            <a:r>
              <a:rPr sz="1600" dirty="0">
                <a:latin typeface="Arial"/>
                <a:cs typeface="Arial"/>
              </a:rPr>
              <a:t>tej </a:t>
            </a:r>
            <a:r>
              <a:rPr sz="1600" spc="-20" dirty="0">
                <a:latin typeface="Arial"/>
                <a:cs typeface="Arial"/>
              </a:rPr>
              <a:t>metody, </a:t>
            </a:r>
            <a:r>
              <a:rPr sz="1600" dirty="0">
                <a:latin typeface="Arial"/>
                <a:cs typeface="Arial"/>
              </a:rPr>
              <a:t>jak </a:t>
            </a:r>
            <a:r>
              <a:rPr sz="1600" spc="-5" dirty="0">
                <a:latin typeface="Arial"/>
                <a:cs typeface="Arial"/>
              </a:rPr>
              <a:t>np.: analiza </a:t>
            </a:r>
            <a:r>
              <a:rPr sz="1600" spc="-10" dirty="0">
                <a:latin typeface="Arial"/>
                <a:cs typeface="Arial"/>
              </a:rPr>
              <a:t>poznawcza </a:t>
            </a:r>
            <a:r>
              <a:rPr sz="1600" spc="-5" dirty="0">
                <a:latin typeface="Arial"/>
                <a:cs typeface="Arial"/>
              </a:rPr>
              <a:t>zadań (ang. Cognitive </a:t>
            </a:r>
            <a:r>
              <a:rPr sz="1600" dirty="0">
                <a:latin typeface="Arial"/>
                <a:cs typeface="Arial"/>
              </a:rPr>
              <a:t>task analysis), </a:t>
            </a:r>
            <a:r>
              <a:rPr sz="1600" spc="5" dirty="0">
                <a:latin typeface="Arial"/>
                <a:cs typeface="Arial"/>
              </a:rPr>
              <a:t>mająca </a:t>
            </a:r>
            <a:r>
              <a:rPr sz="1600" spc="-5" dirty="0">
                <a:latin typeface="Arial"/>
                <a:cs typeface="Arial"/>
              </a:rPr>
              <a:t>na  </a:t>
            </a:r>
            <a:r>
              <a:rPr sz="1600" dirty="0">
                <a:latin typeface="Arial"/>
                <a:cs typeface="Arial"/>
              </a:rPr>
              <a:t>celu </a:t>
            </a:r>
            <a:r>
              <a:rPr sz="1600" spc="-10" dirty="0">
                <a:latin typeface="Arial"/>
                <a:cs typeface="Arial"/>
              </a:rPr>
              <a:t>przewidywanie </a:t>
            </a:r>
            <a:r>
              <a:rPr sz="1600" dirty="0">
                <a:latin typeface="Arial"/>
                <a:cs typeface="Arial"/>
              </a:rPr>
              <a:t>problemów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użytecznością; analiza GOMS (ang. GOMS </a:t>
            </a:r>
            <a:r>
              <a:rPr sz="1600" dirty="0">
                <a:latin typeface="Arial"/>
                <a:cs typeface="Arial"/>
              </a:rPr>
              <a:t>analysis),  która </a:t>
            </a:r>
            <a:r>
              <a:rPr sz="1600" spc="15" dirty="0">
                <a:latin typeface="Arial"/>
                <a:cs typeface="Arial"/>
              </a:rPr>
              <a:t>ma </a:t>
            </a:r>
            <a:r>
              <a:rPr sz="1600" spc="-5" dirty="0">
                <a:latin typeface="Arial"/>
                <a:cs typeface="Arial"/>
              </a:rPr>
              <a:t>umożliwiać </a:t>
            </a:r>
            <a:r>
              <a:rPr sz="1600" spc="-10" dirty="0">
                <a:latin typeface="Arial"/>
                <a:cs typeface="Arial"/>
              </a:rPr>
              <a:t>przewidywanie </a:t>
            </a:r>
            <a:r>
              <a:rPr sz="1600" dirty="0">
                <a:latin typeface="Arial"/>
                <a:cs typeface="Arial"/>
              </a:rPr>
              <a:t>czasu </a:t>
            </a:r>
            <a:r>
              <a:rPr sz="1600" spc="-10" dirty="0">
                <a:latin typeface="Arial"/>
                <a:cs typeface="Arial"/>
              </a:rPr>
              <a:t>wykonywania </a:t>
            </a:r>
            <a:r>
              <a:rPr sz="1600" spc="-5" dirty="0">
                <a:latin typeface="Arial"/>
                <a:cs typeface="Arial"/>
              </a:rPr>
              <a:t>zadań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nauki </a:t>
            </a:r>
            <a:r>
              <a:rPr sz="1600" spc="5" dirty="0">
                <a:latin typeface="Arial"/>
                <a:cs typeface="Arial"/>
              </a:rPr>
              <a:t>ich </a:t>
            </a:r>
            <a:r>
              <a:rPr sz="1600" spc="-10" dirty="0">
                <a:latin typeface="Arial"/>
                <a:cs typeface="Arial"/>
              </a:rPr>
              <a:t>wykonywania  przez użytkowników; </a:t>
            </a:r>
            <a:r>
              <a:rPr sz="1600" spc="-5" dirty="0">
                <a:latin typeface="Arial"/>
                <a:cs typeface="Arial"/>
              </a:rPr>
              <a:t>analiza otoczenia zadania (ang. </a:t>
            </a:r>
            <a:r>
              <a:rPr sz="1600" spc="-40" dirty="0">
                <a:latin typeface="Arial"/>
                <a:cs typeface="Arial"/>
              </a:rPr>
              <a:t>Task </a:t>
            </a:r>
            <a:r>
              <a:rPr sz="1600" spc="-5" dirty="0">
                <a:latin typeface="Arial"/>
                <a:cs typeface="Arial"/>
              </a:rPr>
              <a:t>environment </a:t>
            </a:r>
            <a:r>
              <a:rPr sz="1600" dirty="0">
                <a:latin typeface="Arial"/>
                <a:cs typeface="Arial"/>
              </a:rPr>
              <a:t>analysis),  oceniająca </a:t>
            </a:r>
            <a:r>
              <a:rPr sz="1600" spc="-10" dirty="0">
                <a:latin typeface="Arial"/>
                <a:cs typeface="Arial"/>
              </a:rPr>
              <a:t>odwzorowanie </a:t>
            </a:r>
            <a:r>
              <a:rPr sz="1600" dirty="0">
                <a:latin typeface="Arial"/>
                <a:cs typeface="Arial"/>
              </a:rPr>
              <a:t>między </a:t>
            </a:r>
            <a:r>
              <a:rPr sz="1600" spc="5" dirty="0">
                <a:latin typeface="Arial"/>
                <a:cs typeface="Arial"/>
              </a:rPr>
              <a:t>celami </a:t>
            </a:r>
            <a:r>
              <a:rPr sz="1600" spc="-5" dirty="0">
                <a:latin typeface="Arial"/>
                <a:cs typeface="Arial"/>
              </a:rPr>
              <a:t>użytkowników </a:t>
            </a:r>
            <a:r>
              <a:rPr sz="1600" dirty="0">
                <a:latin typeface="Arial"/>
                <a:cs typeface="Arial"/>
              </a:rPr>
              <a:t>i opcjami interfejsu</a:t>
            </a:r>
            <a:r>
              <a:rPr sz="1600" spc="-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użytkownika.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Zalety: </a:t>
            </a:r>
            <a:r>
              <a:rPr sz="1600" spc="-5" dirty="0">
                <a:latin typeface="Arial"/>
                <a:cs typeface="Arial"/>
              </a:rPr>
              <a:t>precyzyjne </a:t>
            </a:r>
            <a:r>
              <a:rPr sz="1600" spc="-10" dirty="0">
                <a:latin typeface="Arial"/>
                <a:cs typeface="Arial"/>
              </a:rPr>
              <a:t>przewidywanie </a:t>
            </a:r>
            <a:r>
              <a:rPr sz="1600" dirty="0">
                <a:latin typeface="Arial"/>
                <a:cs typeface="Arial"/>
              </a:rPr>
              <a:t>czasu </a:t>
            </a:r>
            <a:r>
              <a:rPr sz="1600" spc="-10" dirty="0">
                <a:latin typeface="Arial"/>
                <a:cs typeface="Arial"/>
              </a:rPr>
              <a:t>wykonywania </a:t>
            </a:r>
            <a:r>
              <a:rPr sz="1600" spc="-5" dirty="0">
                <a:latin typeface="Arial"/>
                <a:cs typeface="Arial"/>
              </a:rPr>
              <a:t>zadań </a:t>
            </a:r>
            <a:r>
              <a:rPr sz="1600" spc="-10" dirty="0">
                <a:latin typeface="Arial"/>
                <a:cs typeface="Arial"/>
              </a:rPr>
              <a:t>przez użytkowników;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głęboki</a:t>
            </a:r>
            <a:endParaRPr sz="16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wgląd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zachowania </a:t>
            </a:r>
            <a:r>
              <a:rPr sz="1600" spc="-15" dirty="0">
                <a:latin typeface="Arial"/>
                <a:cs typeface="Arial"/>
              </a:rPr>
              <a:t>użytkowników.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Wady: </a:t>
            </a:r>
            <a:r>
              <a:rPr sz="1600" spc="-5" dirty="0">
                <a:latin typeface="Arial"/>
                <a:cs typeface="Arial"/>
              </a:rPr>
              <a:t>czasochłonność; wymaga dużego doświadczenia; stosowana bez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zaangażowania</a:t>
            </a:r>
            <a:endParaRPr sz="16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użytkowników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końcowych.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spc="5" dirty="0">
                <a:latin typeface="Arial"/>
                <a:cs typeface="Arial"/>
              </a:rPr>
              <a:t>1-2 </a:t>
            </a: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0 </a:t>
            </a:r>
            <a:r>
              <a:rPr sz="1200" spc="-5" dirty="0">
                <a:latin typeface="Arial"/>
                <a:cs typeface="Arial"/>
              </a:rPr>
              <a:t>Etap projektu: projektowanie Czas trwania:</a:t>
            </a:r>
            <a:r>
              <a:rPr sz="1200" spc="-1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długi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391" y="1197863"/>
            <a:ext cx="7443216" cy="548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63111" y="179831"/>
            <a:ext cx="2470331" cy="85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904" y="6019800"/>
            <a:ext cx="7632700" cy="810895"/>
          </a:xfrm>
          <a:custGeom>
            <a:avLst/>
            <a:gdLst/>
            <a:ahLst/>
            <a:cxnLst/>
            <a:rect l="l" t="t" r="r" b="b"/>
            <a:pathLst>
              <a:path w="7632700" h="810895">
                <a:moveTo>
                  <a:pt x="0" y="810768"/>
                </a:moveTo>
                <a:lnTo>
                  <a:pt x="7632192" y="810768"/>
                </a:lnTo>
                <a:lnTo>
                  <a:pt x="7632192" y="0"/>
                </a:lnTo>
                <a:lnTo>
                  <a:pt x="0" y="0"/>
                </a:lnTo>
                <a:lnTo>
                  <a:pt x="0" y="810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06256" y="6591096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903" y="173481"/>
            <a:ext cx="68433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Metody </a:t>
            </a:r>
            <a:r>
              <a:rPr dirty="0"/>
              <a:t>eksperckie: </a:t>
            </a:r>
            <a:r>
              <a:rPr dirty="0">
                <a:solidFill>
                  <a:srgbClr val="666699"/>
                </a:solidFill>
              </a:rPr>
              <a:t>analiza</a:t>
            </a:r>
            <a:r>
              <a:rPr spc="-14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działań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727" y="864234"/>
            <a:ext cx="775589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Analiza działań (ang. Action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Analysis)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Analiza aktywności użytkowników </a:t>
            </a:r>
            <a:r>
              <a:rPr sz="1800" dirty="0">
                <a:latin typeface="Arial"/>
                <a:cs typeface="Arial"/>
              </a:rPr>
              <a:t>(ang. User activity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analysis)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Holzinger A., Usability Engineering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Software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Developers.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Communications of </a:t>
            </a:r>
            <a:r>
              <a:rPr sz="1800" spc="-10" dirty="0">
                <a:latin typeface="Arial"/>
                <a:cs typeface="Arial"/>
              </a:rPr>
              <a:t>ACM, </a:t>
            </a:r>
            <a:r>
              <a:rPr sz="1800" spc="-25" dirty="0">
                <a:latin typeface="Arial"/>
                <a:cs typeface="Arial"/>
              </a:rPr>
              <a:t>Vol. </a:t>
            </a:r>
            <a:r>
              <a:rPr sz="1800" dirty="0">
                <a:latin typeface="Arial"/>
                <a:cs typeface="Arial"/>
              </a:rPr>
              <a:t>48, No. 1, 2005,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71-74.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Modelowanie </a:t>
            </a:r>
            <a:r>
              <a:rPr sz="1800" b="1" spc="-10" dirty="0">
                <a:solidFill>
                  <a:srgbClr val="00AFEF"/>
                </a:solidFill>
                <a:latin typeface="Arial"/>
                <a:cs typeface="Arial"/>
              </a:rPr>
              <a:t>analityczne </a:t>
            </a:r>
            <a:r>
              <a:rPr sz="1800" dirty="0">
                <a:latin typeface="Arial"/>
                <a:cs typeface="Arial"/>
              </a:rPr>
              <a:t>(ang. Analytical </a:t>
            </a:r>
            <a:r>
              <a:rPr sz="1800" spc="-5" dirty="0">
                <a:latin typeface="Arial"/>
                <a:cs typeface="Arial"/>
              </a:rPr>
              <a:t>Modeling)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[78]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Fernandez A., Insfran E., Abrahao S., Usability evaluation methods for the  </a:t>
            </a:r>
            <a:r>
              <a:rPr sz="1800" spc="-10" dirty="0">
                <a:latin typeface="Arial"/>
                <a:cs typeface="Arial"/>
              </a:rPr>
              <a:t>web: </a:t>
            </a:r>
            <a:r>
              <a:rPr sz="1800" dirty="0">
                <a:latin typeface="Arial"/>
                <a:cs typeface="Arial"/>
              </a:rPr>
              <a:t>A systematic mapping </a:t>
            </a:r>
            <a:r>
              <a:rPr sz="1800" spc="-25" dirty="0">
                <a:latin typeface="Arial"/>
                <a:cs typeface="Arial"/>
              </a:rPr>
              <a:t>study. </a:t>
            </a:r>
            <a:r>
              <a:rPr sz="1800" dirty="0">
                <a:latin typeface="Arial"/>
                <a:cs typeface="Arial"/>
              </a:rPr>
              <a:t>Information and </a:t>
            </a:r>
            <a:r>
              <a:rPr sz="1800" spc="-5" dirty="0">
                <a:latin typeface="Arial"/>
                <a:cs typeface="Arial"/>
              </a:rPr>
              <a:t>Software </a:t>
            </a:r>
            <a:r>
              <a:rPr sz="1800" spc="-35" dirty="0">
                <a:latin typeface="Arial"/>
                <a:cs typeface="Arial"/>
              </a:rPr>
              <a:t>Technology,</a:t>
            </a:r>
            <a:r>
              <a:rPr sz="1800" spc="-29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Vol.  </a:t>
            </a:r>
            <a:r>
              <a:rPr sz="1800" dirty="0">
                <a:latin typeface="Arial"/>
                <a:cs typeface="Arial"/>
              </a:rPr>
              <a:t>53, No. 8, </a:t>
            </a:r>
            <a:r>
              <a:rPr sz="1800" spc="-30" dirty="0">
                <a:latin typeface="Arial"/>
                <a:cs typeface="Arial"/>
              </a:rPr>
              <a:t>2011,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789-817.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9127" y="173481"/>
            <a:ext cx="58337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eksperckie:</a:t>
            </a:r>
            <a:r>
              <a:rPr spc="-120" dirty="0"/>
              <a:t> </a:t>
            </a:r>
            <a:r>
              <a:rPr dirty="0">
                <a:solidFill>
                  <a:srgbClr val="666699"/>
                </a:solidFill>
              </a:rPr>
              <a:t>inspekcje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611" y="1098550"/>
            <a:ext cx="77851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Inspekcje: </a:t>
            </a:r>
            <a:r>
              <a:rPr sz="1800" dirty="0">
                <a:latin typeface="Arial"/>
                <a:cs typeface="Arial"/>
              </a:rPr>
              <a:t>poza skorzystaniem z </a:t>
            </a:r>
            <a:r>
              <a:rPr sz="1800" spc="-10" dirty="0">
                <a:latin typeface="Arial"/>
                <a:cs typeface="Arial"/>
              </a:rPr>
              <a:t>w/w </a:t>
            </a:r>
            <a:r>
              <a:rPr sz="1800" spc="5" dirty="0">
                <a:latin typeface="Arial"/>
                <a:cs typeface="Arial"/>
              </a:rPr>
              <a:t>metod, eksperci mogą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również,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 oparciu o scenariusze </a:t>
            </a:r>
            <a:r>
              <a:rPr sz="1800" spc="-5" dirty="0">
                <a:latin typeface="Arial"/>
                <a:cs typeface="Arial"/>
              </a:rPr>
              <a:t>testowe, przeprowadzać </a:t>
            </a:r>
            <a:r>
              <a:rPr sz="1800" dirty="0">
                <a:latin typeface="Arial"/>
                <a:cs typeface="Arial"/>
              </a:rPr>
              <a:t>różnego rodzaju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inspekcje:  cech i funkcji </a:t>
            </a:r>
            <a:r>
              <a:rPr sz="1800" spc="-5" dirty="0">
                <a:latin typeface="Arial"/>
                <a:cs typeface="Arial"/>
              </a:rPr>
              <a:t>oferowanych przez serwis, </a:t>
            </a:r>
            <a:r>
              <a:rPr sz="1800" dirty="0">
                <a:latin typeface="Arial"/>
                <a:cs typeface="Arial"/>
              </a:rPr>
              <a:t>jego spójności (np. </a:t>
            </a:r>
            <a:r>
              <a:rPr sz="1800" spc="-5" dirty="0">
                <a:latin typeface="Arial"/>
                <a:cs typeface="Arial"/>
              </a:rPr>
              <a:t>czy </a:t>
            </a:r>
            <a:r>
              <a:rPr sz="1800" dirty="0">
                <a:latin typeface="Arial"/>
                <a:cs typeface="Arial"/>
              </a:rPr>
              <a:t>na </a:t>
            </a:r>
            <a:r>
              <a:rPr sz="1800" spc="-5" dirty="0">
                <a:latin typeface="Arial"/>
                <a:cs typeface="Arial"/>
              </a:rPr>
              <a:t>różnych  </a:t>
            </a:r>
            <a:r>
              <a:rPr sz="1800" dirty="0">
                <a:latin typeface="Arial"/>
                <a:cs typeface="Arial"/>
              </a:rPr>
              <a:t>podstronach serwisu nie </a:t>
            </a:r>
            <a:r>
              <a:rPr sz="1800" spc="-5" dirty="0">
                <a:latin typeface="Arial"/>
                <a:cs typeface="Arial"/>
              </a:rPr>
              <a:t>występuje </a:t>
            </a:r>
            <a:r>
              <a:rPr sz="1800" dirty="0">
                <a:latin typeface="Arial"/>
                <a:cs typeface="Arial"/>
              </a:rPr>
              <a:t>nieuzasadnione </a:t>
            </a:r>
            <a:r>
              <a:rPr sz="1800" spc="-5" dirty="0">
                <a:latin typeface="Arial"/>
                <a:cs typeface="Arial"/>
              </a:rPr>
              <a:t>zróżnicowanie wyglądu),  </a:t>
            </a:r>
            <a:r>
              <a:rPr sz="1800" dirty="0">
                <a:latin typeface="Arial"/>
                <a:cs typeface="Arial"/>
              </a:rPr>
              <a:t>zgodności </a:t>
            </a:r>
            <a:r>
              <a:rPr sz="1800" spc="-10" dirty="0">
                <a:latin typeface="Arial"/>
                <a:cs typeface="Arial"/>
              </a:rPr>
              <a:t>ze </a:t>
            </a:r>
            <a:r>
              <a:rPr sz="1800" dirty="0">
                <a:latin typeface="Arial"/>
                <a:cs typeface="Arial"/>
              </a:rPr>
              <a:t>standardami (np. </a:t>
            </a:r>
            <a:r>
              <a:rPr sz="1800" spc="5" dirty="0">
                <a:latin typeface="Arial"/>
                <a:cs typeface="Arial"/>
              </a:rPr>
              <a:t>układ </a:t>
            </a:r>
            <a:r>
              <a:rPr sz="1800" dirty="0">
                <a:latin typeface="Arial"/>
                <a:cs typeface="Arial"/>
              </a:rPr>
              <a:t>elementów w serwisie, czas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reakcji,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standardy </a:t>
            </a:r>
            <a:r>
              <a:rPr sz="1800" spc="15" dirty="0">
                <a:latin typeface="Arial"/>
                <a:cs typeface="Arial"/>
              </a:rPr>
              <a:t>W3C, </a:t>
            </a:r>
            <a:r>
              <a:rPr sz="1800" dirty="0">
                <a:latin typeface="Arial"/>
                <a:cs typeface="Arial"/>
              </a:rPr>
              <a:t>etc.),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użyteczności.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611" y="3022472"/>
            <a:ext cx="73132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Fernandez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A.,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Insfran</a:t>
            </a:r>
            <a:r>
              <a:rPr sz="1200" spc="-5" dirty="0">
                <a:latin typeface="Arial"/>
                <a:cs typeface="Arial"/>
              </a:rPr>
              <a:t> E.,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Abrahao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evaluation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methods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web: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systematic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mapping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study.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Software </a:t>
            </a:r>
            <a:r>
              <a:rPr sz="1200" spc="-20" dirty="0">
                <a:latin typeface="Arial"/>
                <a:cs typeface="Arial"/>
              </a:rPr>
              <a:t>Technology, Vol. </a:t>
            </a:r>
            <a:r>
              <a:rPr sz="1200" dirty="0">
                <a:latin typeface="Arial"/>
                <a:cs typeface="Arial"/>
              </a:rPr>
              <a:t>53, </a:t>
            </a:r>
            <a:r>
              <a:rPr sz="1200" spc="-5" dirty="0">
                <a:latin typeface="Arial"/>
                <a:cs typeface="Arial"/>
              </a:rPr>
              <a:t>No. </a:t>
            </a:r>
            <a:r>
              <a:rPr sz="1200" dirty="0">
                <a:latin typeface="Arial"/>
                <a:cs typeface="Arial"/>
              </a:rPr>
              <a:t>8,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789-817.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4749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om </a:t>
            </a:r>
            <a:r>
              <a:rPr sz="1200" dirty="0">
                <a:latin typeface="Arial"/>
                <a:cs typeface="Arial"/>
              </a:rPr>
              <a:t>J., The Usability </a:t>
            </a:r>
            <a:r>
              <a:rPr sz="1200" spc="-5" dirty="0">
                <a:latin typeface="Arial"/>
                <a:cs typeface="Arial"/>
              </a:rPr>
              <a:t>Methods </a:t>
            </a:r>
            <a:r>
              <a:rPr sz="1200" spc="-20" dirty="0">
                <a:latin typeface="Arial"/>
                <a:cs typeface="Arial"/>
              </a:rPr>
              <a:t>Toolbox </a:t>
            </a:r>
            <a:r>
              <a:rPr sz="1200" dirty="0">
                <a:latin typeface="Arial"/>
                <a:cs typeface="Arial"/>
              </a:rPr>
              <a:t>Handbook. </a:t>
            </a:r>
            <a:r>
              <a:rPr sz="1200" spc="-5" dirty="0">
                <a:latin typeface="Arial"/>
                <a:cs typeface="Arial"/>
              </a:rPr>
              <a:t>1998,  </a:t>
            </a:r>
            <a:r>
              <a:rPr sz="1200" spc="-10" dirty="0">
                <a:latin typeface="Arial"/>
                <a:cs typeface="Arial"/>
                <a:hlinkClick r:id="rId2"/>
              </a:rPr>
              <a:t>http://www.idemployee.id.tue.nl/g.w.m.rauterberg/lecturenotes/UsabilityMethodsToolboxHandbook.pdf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611" y="4208779"/>
            <a:ext cx="6384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Zalety i </a:t>
            </a:r>
            <a:r>
              <a:rPr sz="1800" spc="-10" dirty="0">
                <a:latin typeface="Arial"/>
                <a:cs typeface="Arial"/>
              </a:rPr>
              <a:t>wady: </a:t>
            </a:r>
            <a:r>
              <a:rPr sz="1800" dirty="0">
                <a:latin typeface="Arial"/>
                <a:cs typeface="Arial"/>
              </a:rPr>
              <a:t>jak w </a:t>
            </a:r>
            <a:r>
              <a:rPr sz="1800" spc="5" dirty="0">
                <a:latin typeface="Arial"/>
                <a:cs typeface="Arial"/>
              </a:rPr>
              <a:t>metodach oceny </a:t>
            </a:r>
            <a:r>
              <a:rPr sz="1800" dirty="0">
                <a:latin typeface="Arial"/>
                <a:cs typeface="Arial"/>
              </a:rPr>
              <a:t>heurystycznej i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przeglądu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poznawczego.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611" y="5168849"/>
            <a:ext cx="79171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spc="5" dirty="0">
                <a:latin typeface="Arial"/>
                <a:cs typeface="Arial"/>
              </a:rPr>
              <a:t>1-2 </a:t>
            </a: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0 </a:t>
            </a:r>
            <a:r>
              <a:rPr sz="1200" spc="-5" dirty="0">
                <a:latin typeface="Arial"/>
                <a:cs typeface="Arial"/>
              </a:rPr>
              <a:t>Etap projektu: projektowanie </a:t>
            </a:r>
            <a:r>
              <a:rPr sz="1200" dirty="0">
                <a:latin typeface="Arial"/>
                <a:cs typeface="Arial"/>
              </a:rPr>
              <a:t>Czas </a:t>
            </a:r>
            <a:r>
              <a:rPr sz="1200" spc="-5" dirty="0">
                <a:latin typeface="Arial"/>
                <a:cs typeface="Arial"/>
              </a:rPr>
              <a:t>trwania: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zróżnicowany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2072" y="173481"/>
            <a:ext cx="59690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odpytywania:</a:t>
            </a:r>
            <a:r>
              <a:rPr spc="-114" dirty="0"/>
              <a:t> </a:t>
            </a:r>
            <a:r>
              <a:rPr spc="-5" dirty="0">
                <a:solidFill>
                  <a:srgbClr val="666699"/>
                </a:solidFill>
              </a:rPr>
              <a:t>wywiady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678" y="895299"/>
            <a:ext cx="7955915" cy="506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45134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W metodzie </a:t>
            </a:r>
            <a:r>
              <a:rPr sz="1800" spc="-10" dirty="0">
                <a:latin typeface="Arial"/>
                <a:cs typeface="Arial"/>
              </a:rPr>
              <a:t>wywiadu </a:t>
            </a:r>
            <a:r>
              <a:rPr sz="1800" dirty="0">
                <a:latin typeface="Arial"/>
                <a:cs typeface="Arial"/>
              </a:rPr>
              <a:t>ekspert </a:t>
            </a:r>
            <a:r>
              <a:rPr sz="1800" spc="-5" dirty="0">
                <a:latin typeface="Arial"/>
                <a:cs typeface="Arial"/>
              </a:rPr>
              <a:t>zadaje użytkownikowi </a:t>
            </a:r>
            <a:r>
              <a:rPr sz="1800" dirty="0">
                <a:latin typeface="Arial"/>
                <a:cs typeface="Arial"/>
              </a:rPr>
              <a:t>pytania </a:t>
            </a:r>
            <a:r>
              <a:rPr sz="1800" spc="-5" dirty="0">
                <a:latin typeface="Arial"/>
                <a:cs typeface="Arial"/>
              </a:rPr>
              <a:t>dotyczące  </a:t>
            </a:r>
            <a:r>
              <a:rPr sz="1800" dirty="0">
                <a:latin typeface="Arial"/>
                <a:cs typeface="Arial"/>
              </a:rPr>
              <a:t>serwisu, jego działania i </a:t>
            </a:r>
            <a:r>
              <a:rPr sz="1800" spc="-5" dirty="0">
                <a:latin typeface="Arial"/>
                <a:cs typeface="Arial"/>
              </a:rPr>
              <a:t>związanych </a:t>
            </a:r>
            <a:r>
              <a:rPr sz="1800" dirty="0">
                <a:latin typeface="Arial"/>
                <a:cs typeface="Arial"/>
              </a:rPr>
              <a:t>z nim doświadczeń </a:t>
            </a:r>
            <a:r>
              <a:rPr sz="1800" spc="-5" dirty="0">
                <a:latin typeface="Arial"/>
                <a:cs typeface="Arial"/>
              </a:rPr>
              <a:t>użytkownika.  Metoda </a:t>
            </a:r>
            <a:r>
              <a:rPr sz="1800" dirty="0">
                <a:latin typeface="Arial"/>
                <a:cs typeface="Arial"/>
              </a:rPr>
              <a:t>ta </a:t>
            </a:r>
            <a:r>
              <a:rPr sz="1800" spc="-5" dirty="0">
                <a:latin typeface="Arial"/>
                <a:cs typeface="Arial"/>
              </a:rPr>
              <a:t>pozwala </a:t>
            </a:r>
            <a:r>
              <a:rPr sz="1800" dirty="0">
                <a:latin typeface="Arial"/>
                <a:cs typeface="Arial"/>
              </a:rPr>
              <a:t>określić </a:t>
            </a:r>
            <a:r>
              <a:rPr sz="1800" spc="-5" dirty="0">
                <a:latin typeface="Arial"/>
                <a:cs typeface="Arial"/>
              </a:rPr>
              <a:t>potrzeby użytkowników względem serwisu </a:t>
            </a:r>
            <a:r>
              <a:rPr sz="1800" dirty="0">
                <a:latin typeface="Arial"/>
                <a:cs typeface="Arial"/>
              </a:rPr>
              <a:t>i  akceptowalność </a:t>
            </a:r>
            <a:r>
              <a:rPr sz="1800" spc="-5" dirty="0">
                <a:latin typeface="Arial"/>
                <a:cs typeface="Arial"/>
              </a:rPr>
              <a:t>rozwiązań, </a:t>
            </a:r>
            <a:r>
              <a:rPr sz="1800" dirty="0">
                <a:latin typeface="Arial"/>
                <a:cs typeface="Arial"/>
              </a:rPr>
              <a:t>które planuje </a:t>
            </a:r>
            <a:r>
              <a:rPr sz="1800" spc="5" dirty="0">
                <a:latin typeface="Arial"/>
                <a:cs typeface="Arial"/>
              </a:rPr>
              <a:t>się </a:t>
            </a:r>
            <a:r>
              <a:rPr sz="1800" dirty="0">
                <a:latin typeface="Arial"/>
                <a:cs typeface="Arial"/>
              </a:rPr>
              <a:t>w nim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zaimplementować.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"/>
            </a:pPr>
            <a:endParaRPr sz="1850">
              <a:latin typeface="Arial"/>
              <a:cs typeface="Arial"/>
            </a:endParaRPr>
          </a:p>
          <a:p>
            <a:pPr marL="299085" marR="139065" indent="-287020" algn="just">
              <a:lnSpc>
                <a:spcPct val="100000"/>
              </a:lnSpc>
              <a:buFont typeface="Wingdings"/>
              <a:buChar char=""/>
              <a:tabLst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Wywiad </a:t>
            </a:r>
            <a:r>
              <a:rPr sz="1800" spc="-5" dirty="0">
                <a:latin typeface="Arial"/>
                <a:cs typeface="Arial"/>
              </a:rPr>
              <a:t>może </a:t>
            </a:r>
            <a:r>
              <a:rPr sz="1800" dirty="0">
                <a:latin typeface="Arial"/>
                <a:cs typeface="Arial"/>
              </a:rPr>
              <a:t>opierać się na z góry </a:t>
            </a:r>
            <a:r>
              <a:rPr sz="1800" spc="-5" dirty="0">
                <a:latin typeface="Arial"/>
                <a:cs typeface="Arial"/>
              </a:rPr>
              <a:t>zaplanowanych </a:t>
            </a:r>
            <a:r>
              <a:rPr sz="1800" dirty="0">
                <a:latin typeface="Arial"/>
                <a:cs typeface="Arial"/>
              </a:rPr>
              <a:t>pytaniach, ale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ekspert  </a:t>
            </a:r>
            <a:r>
              <a:rPr sz="1800" spc="5" dirty="0">
                <a:latin typeface="Arial"/>
                <a:cs typeface="Arial"/>
              </a:rPr>
              <a:t>ma </a:t>
            </a:r>
            <a:r>
              <a:rPr sz="1800" spc="-5" dirty="0">
                <a:latin typeface="Arial"/>
                <a:cs typeface="Arial"/>
              </a:rPr>
              <a:t>również możliwość zadawania </a:t>
            </a:r>
            <a:r>
              <a:rPr sz="1800" dirty="0">
                <a:latin typeface="Arial"/>
                <a:cs typeface="Arial"/>
              </a:rPr>
              <a:t>dodatkowych pytań, mających </a:t>
            </a:r>
            <a:r>
              <a:rPr sz="1800" spc="-5" dirty="0">
                <a:latin typeface="Arial"/>
                <a:cs typeface="Arial"/>
              </a:rPr>
              <a:t>wyjaśnić  </a:t>
            </a:r>
            <a:r>
              <a:rPr sz="1800" dirty="0">
                <a:latin typeface="Arial"/>
                <a:cs typeface="Arial"/>
              </a:rPr>
              <a:t>nieścisłości w </a:t>
            </a:r>
            <a:r>
              <a:rPr sz="1800" spc="-5" dirty="0">
                <a:latin typeface="Arial"/>
                <a:cs typeface="Arial"/>
              </a:rPr>
              <a:t>odpowiedziach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użytkownika.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Zalety: elastyczność; </a:t>
            </a:r>
            <a:r>
              <a:rPr sz="1800" spc="-5" dirty="0">
                <a:latin typeface="Arial"/>
                <a:cs typeface="Arial"/>
              </a:rPr>
              <a:t>możliwość zadawania </a:t>
            </a:r>
            <a:r>
              <a:rPr sz="1800" dirty="0">
                <a:latin typeface="Arial"/>
                <a:cs typeface="Arial"/>
              </a:rPr>
              <a:t>dodatkowych </a:t>
            </a:r>
            <a:r>
              <a:rPr sz="1800" spc="-5" dirty="0">
                <a:latin typeface="Arial"/>
                <a:cs typeface="Arial"/>
              </a:rPr>
              <a:t>pytań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wyjaśniania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odpowiedzi.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Wady: czasochłonność; wyniki </a:t>
            </a:r>
            <a:r>
              <a:rPr sz="1800" spc="5" dirty="0">
                <a:latin typeface="Arial"/>
                <a:cs typeface="Arial"/>
              </a:rPr>
              <a:t>są </a:t>
            </a:r>
            <a:r>
              <a:rPr sz="1800" dirty="0">
                <a:latin typeface="Arial"/>
                <a:cs typeface="Arial"/>
              </a:rPr>
              <a:t>trudne do analizy i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porównania.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AutoNum type="arabicPlain"/>
              <a:tabLst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Nielsen </a:t>
            </a:r>
            <a:r>
              <a:rPr sz="1100" dirty="0">
                <a:latin typeface="Arial"/>
                <a:cs typeface="Arial"/>
              </a:rPr>
              <a:t>J., </a:t>
            </a:r>
            <a:r>
              <a:rPr sz="1100" spc="-5" dirty="0">
                <a:latin typeface="Arial"/>
                <a:cs typeface="Arial"/>
              </a:rPr>
              <a:t>Usability </a:t>
            </a:r>
            <a:r>
              <a:rPr sz="1100" dirty="0">
                <a:latin typeface="Arial"/>
                <a:cs typeface="Arial"/>
              </a:rPr>
              <a:t>Engineering. </a:t>
            </a:r>
            <a:r>
              <a:rPr sz="1100" spc="-5" dirty="0">
                <a:latin typeface="Arial"/>
                <a:cs typeface="Arial"/>
              </a:rPr>
              <a:t>Morgan </a:t>
            </a:r>
            <a:r>
              <a:rPr sz="1100" dirty="0">
                <a:latin typeface="Arial"/>
                <a:cs typeface="Arial"/>
              </a:rPr>
              <a:t>Kaufmann,</a:t>
            </a:r>
            <a:r>
              <a:rPr sz="1100" spc="-21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1993</a:t>
            </a:r>
            <a:endParaRPr sz="11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AutoNum type="arabicPlain"/>
              <a:tabLst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Hom J., The </a:t>
            </a:r>
            <a:r>
              <a:rPr sz="1100" spc="-5" dirty="0">
                <a:latin typeface="Arial"/>
                <a:cs typeface="Arial"/>
              </a:rPr>
              <a:t>Usability </a:t>
            </a:r>
            <a:r>
              <a:rPr sz="1100" dirty="0">
                <a:latin typeface="Arial"/>
                <a:cs typeface="Arial"/>
              </a:rPr>
              <a:t>Methods Toolbox </a:t>
            </a:r>
            <a:r>
              <a:rPr sz="1100" spc="5" dirty="0">
                <a:latin typeface="Arial"/>
                <a:cs typeface="Arial"/>
              </a:rPr>
              <a:t>Handbook.</a:t>
            </a:r>
            <a:r>
              <a:rPr sz="1100" spc="-2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1998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  <a:hlinkClick r:id="rId2"/>
              </a:rPr>
              <a:t>http://www.idemployee.id.tue.nl/g.w.m.rauterberg/lecturenotes/UsabilityMethodsToolboxHandbook.pdf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arabicPlain" startAt="3"/>
              <a:tabLst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Fernandez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A.,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Insfran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E.,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Abrahao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S., </a:t>
            </a:r>
            <a:r>
              <a:rPr sz="1100" spc="-5" dirty="0">
                <a:latin typeface="Arial"/>
                <a:cs typeface="Arial"/>
              </a:rPr>
              <a:t>Usability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evaluation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for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web: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systematic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mapping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study.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Information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and 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Technology,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Vol.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53,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No.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8,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2011,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s.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789-817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1 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dirty="0">
                <a:latin typeface="Arial"/>
                <a:cs typeface="Arial"/>
              </a:rPr>
              <a:t>5 </a:t>
            </a:r>
            <a:r>
              <a:rPr sz="1200" spc="-5" dirty="0">
                <a:latin typeface="Arial"/>
                <a:cs typeface="Arial"/>
              </a:rPr>
              <a:t>Etap projektu: </a:t>
            </a:r>
            <a:r>
              <a:rPr sz="1200" spc="5" dirty="0">
                <a:latin typeface="Arial"/>
                <a:cs typeface="Arial"/>
              </a:rPr>
              <a:t>analiza </a:t>
            </a:r>
            <a:r>
              <a:rPr sz="1200" dirty="0">
                <a:latin typeface="Arial"/>
                <a:cs typeface="Arial"/>
              </a:rPr>
              <a:t>zadań </a:t>
            </a:r>
            <a:r>
              <a:rPr sz="1200" spc="-5" dirty="0">
                <a:latin typeface="Arial"/>
                <a:cs typeface="Arial"/>
              </a:rPr>
              <a:t>Czas trwania: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długi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871" y="173481"/>
            <a:ext cx="73513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odpytywania: </a:t>
            </a:r>
            <a:r>
              <a:rPr dirty="0">
                <a:solidFill>
                  <a:srgbClr val="666699"/>
                </a:solidFill>
              </a:rPr>
              <a:t>grupy</a:t>
            </a:r>
            <a:r>
              <a:rPr spc="-16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focusowe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975740"/>
            <a:ext cx="8088630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Grupy fokusowe (ang. Focus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299085" marR="7569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W metodzie tej kilkuosobowa grupa pod nadzorem eksperta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prowadzi  </a:t>
            </a:r>
            <a:r>
              <a:rPr sz="1800" dirty="0">
                <a:latin typeface="Arial"/>
                <a:cs typeface="Arial"/>
              </a:rPr>
              <a:t>dyskusję na temat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serwisu.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Zadaniem eksperta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dirty="0">
                <a:latin typeface="Arial"/>
                <a:cs typeface="Arial"/>
              </a:rPr>
              <a:t>moderowanie dyskusji w taki </a:t>
            </a:r>
            <a:r>
              <a:rPr sz="1800" spc="5" dirty="0">
                <a:latin typeface="Arial"/>
                <a:cs typeface="Arial"/>
              </a:rPr>
              <a:t>sposób, </a:t>
            </a:r>
            <a:r>
              <a:rPr sz="1800" dirty="0">
                <a:latin typeface="Arial"/>
                <a:cs typeface="Arial"/>
              </a:rPr>
              <a:t>aby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prowadziła  </a:t>
            </a:r>
            <a:r>
              <a:rPr sz="1800" dirty="0">
                <a:latin typeface="Arial"/>
                <a:cs typeface="Arial"/>
              </a:rPr>
              <a:t>ona do uzyskania istotnych informacji na temat potrzeb </a:t>
            </a:r>
            <a:r>
              <a:rPr sz="1800" spc="-5" dirty="0">
                <a:latin typeface="Arial"/>
                <a:cs typeface="Arial"/>
              </a:rPr>
              <a:t>użytkowników  względem </a:t>
            </a:r>
            <a:r>
              <a:rPr sz="1800" dirty="0">
                <a:latin typeface="Arial"/>
                <a:cs typeface="Arial"/>
              </a:rPr>
              <a:t>serwisu i akceptowalności planowanych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rozwiązań.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Metoda </a:t>
            </a:r>
            <a:r>
              <a:rPr sz="1800" dirty="0">
                <a:latin typeface="Arial"/>
                <a:cs typeface="Arial"/>
              </a:rPr>
              <a:t>ta </a:t>
            </a:r>
            <a:r>
              <a:rPr sz="1800" spc="-5" dirty="0">
                <a:latin typeface="Arial"/>
                <a:cs typeface="Arial"/>
              </a:rPr>
              <a:t>pozwala uchwycić </a:t>
            </a:r>
            <a:r>
              <a:rPr sz="1800" dirty="0">
                <a:latin typeface="Arial"/>
                <a:cs typeface="Arial"/>
              </a:rPr>
              <a:t>spontaniczne reakcje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poszczególnych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użytkowników </a:t>
            </a:r>
            <a:r>
              <a:rPr sz="1800" dirty="0">
                <a:latin typeface="Arial"/>
                <a:cs typeface="Arial"/>
              </a:rPr>
              <a:t>serwisu na poruszane w dyskusji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zagadnienia.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Zalety: spontaniczność reakcji; dynamika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grupy.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Wady: wyniki </a:t>
            </a:r>
            <a:r>
              <a:rPr sz="1800" spc="5" dirty="0">
                <a:latin typeface="Arial"/>
                <a:cs typeface="Arial"/>
              </a:rPr>
              <a:t>są </a:t>
            </a:r>
            <a:r>
              <a:rPr sz="1800" dirty="0">
                <a:latin typeface="Arial"/>
                <a:cs typeface="Arial"/>
              </a:rPr>
              <a:t>trudne do </a:t>
            </a:r>
            <a:r>
              <a:rPr sz="1800" spc="-5" dirty="0">
                <a:latin typeface="Arial"/>
                <a:cs typeface="Arial"/>
              </a:rPr>
              <a:t>analizy; </a:t>
            </a:r>
            <a:r>
              <a:rPr sz="1800" dirty="0">
                <a:latin typeface="Arial"/>
                <a:cs typeface="Arial"/>
              </a:rPr>
              <a:t>niska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wiarygodność.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540" y="5643778"/>
            <a:ext cx="71037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 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spc="5" dirty="0">
                <a:latin typeface="Arial"/>
                <a:cs typeface="Arial"/>
              </a:rPr>
              <a:t>6-9 </a:t>
            </a:r>
            <a:r>
              <a:rPr sz="1200" spc="-5" dirty="0">
                <a:latin typeface="Arial"/>
                <a:cs typeface="Arial"/>
              </a:rPr>
              <a:t>na </a:t>
            </a:r>
            <a:r>
              <a:rPr sz="1200" dirty="0">
                <a:latin typeface="Arial"/>
                <a:cs typeface="Arial"/>
              </a:rPr>
              <a:t>grupę </a:t>
            </a:r>
            <a:r>
              <a:rPr sz="1200" spc="-5" dirty="0">
                <a:latin typeface="Arial"/>
                <a:cs typeface="Arial"/>
              </a:rPr>
              <a:t>Etap projektu: </a:t>
            </a:r>
            <a:r>
              <a:rPr sz="1200" spc="5" dirty="0">
                <a:latin typeface="Arial"/>
                <a:cs typeface="Arial"/>
              </a:rPr>
              <a:t>analiza </a:t>
            </a:r>
            <a:r>
              <a:rPr sz="1200" dirty="0">
                <a:latin typeface="Arial"/>
                <a:cs typeface="Arial"/>
              </a:rPr>
              <a:t>zadań Czas </a:t>
            </a:r>
            <a:r>
              <a:rPr sz="1200" spc="-5" dirty="0">
                <a:latin typeface="Arial"/>
                <a:cs typeface="Arial"/>
              </a:rPr>
              <a:t>trwania: długi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871" y="173481"/>
            <a:ext cx="73513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odpytywania: </a:t>
            </a:r>
            <a:r>
              <a:rPr dirty="0">
                <a:solidFill>
                  <a:srgbClr val="666699"/>
                </a:solidFill>
              </a:rPr>
              <a:t>grupy</a:t>
            </a:r>
            <a:r>
              <a:rPr spc="-16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focusowe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975740"/>
            <a:ext cx="8133080" cy="469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Grupy fokusowe (ang. Focus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28930" indent="-316865">
              <a:lnSpc>
                <a:spcPct val="100000"/>
              </a:lnSpc>
              <a:buAutoNum type="arabicPlain"/>
              <a:tabLst>
                <a:tab pos="329565" algn="l"/>
              </a:tabLst>
            </a:pPr>
            <a:r>
              <a:rPr sz="1800" dirty="0">
                <a:latin typeface="Arial"/>
                <a:cs typeface="Arial"/>
              </a:rPr>
              <a:t>Nielsen J., Usability Engineering. </a:t>
            </a:r>
            <a:r>
              <a:rPr sz="1800" spc="-5" dirty="0">
                <a:latin typeface="Arial"/>
                <a:cs typeface="Arial"/>
              </a:rPr>
              <a:t>Morgan </a:t>
            </a:r>
            <a:r>
              <a:rPr sz="1800" dirty="0">
                <a:latin typeface="Arial"/>
                <a:cs typeface="Arial"/>
              </a:rPr>
              <a:t>Kaufmann,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1993.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317500" indent="-304800">
              <a:lnSpc>
                <a:spcPct val="100000"/>
              </a:lnSpc>
              <a:buAutoNum type="arabicPlain"/>
              <a:tabLst>
                <a:tab pos="317500" algn="l"/>
              </a:tabLst>
            </a:pPr>
            <a:r>
              <a:rPr sz="1800" dirty="0">
                <a:latin typeface="Arial"/>
                <a:cs typeface="Arial"/>
              </a:rPr>
              <a:t>Albert B., </a:t>
            </a:r>
            <a:r>
              <a:rPr sz="1800" spc="-15" dirty="0">
                <a:latin typeface="Arial"/>
                <a:cs typeface="Arial"/>
              </a:rPr>
              <a:t>Tullis </a:t>
            </a:r>
            <a:r>
              <a:rPr sz="1800" spc="-75" dirty="0">
                <a:latin typeface="Arial"/>
                <a:cs typeface="Arial"/>
              </a:rPr>
              <a:t>T., </a:t>
            </a:r>
            <a:r>
              <a:rPr sz="1800" spc="-30" dirty="0">
                <a:latin typeface="Arial"/>
                <a:cs typeface="Arial"/>
              </a:rPr>
              <a:t>Tedesco </a:t>
            </a:r>
            <a:r>
              <a:rPr sz="1800" dirty="0">
                <a:latin typeface="Arial"/>
                <a:cs typeface="Arial"/>
              </a:rPr>
              <a:t>D., </a:t>
            </a:r>
            <a:r>
              <a:rPr sz="1800" spc="-5" dirty="0">
                <a:latin typeface="Arial"/>
                <a:cs typeface="Arial"/>
              </a:rPr>
              <a:t>Beyond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Lab, Conducting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Large-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latin typeface="Arial"/>
                <a:cs typeface="Arial"/>
              </a:rPr>
              <a:t>scale </a:t>
            </a:r>
            <a:r>
              <a:rPr sz="1800" dirty="0">
                <a:latin typeface="Arial"/>
                <a:cs typeface="Arial"/>
              </a:rPr>
              <a:t>Online User </a:t>
            </a:r>
            <a:r>
              <a:rPr sz="1800" spc="-5" dirty="0">
                <a:latin typeface="Arial"/>
                <a:cs typeface="Arial"/>
              </a:rPr>
              <a:t>Experience </a:t>
            </a:r>
            <a:r>
              <a:rPr sz="1800" dirty="0">
                <a:latin typeface="Arial"/>
                <a:cs typeface="Arial"/>
              </a:rPr>
              <a:t>Studies. </a:t>
            </a:r>
            <a:r>
              <a:rPr sz="1800" spc="-10" dirty="0">
                <a:latin typeface="Arial"/>
                <a:cs typeface="Arial"/>
              </a:rPr>
              <a:t>Elsevier, </a:t>
            </a:r>
            <a:r>
              <a:rPr sz="1800" spc="-5" dirty="0">
                <a:latin typeface="Arial"/>
                <a:cs typeface="Arial"/>
              </a:rPr>
              <a:t>Morgan </a:t>
            </a:r>
            <a:r>
              <a:rPr sz="1800" dirty="0">
                <a:latin typeface="Arial"/>
                <a:cs typeface="Arial"/>
              </a:rPr>
              <a:t>Kaufmann,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2010.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33020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Rubin J., Chisnell D., Handbook of Usability </a:t>
            </a:r>
            <a:r>
              <a:rPr sz="1800" spc="-25" dirty="0">
                <a:latin typeface="Arial"/>
                <a:cs typeface="Arial"/>
              </a:rPr>
              <a:t>Testing, </a:t>
            </a: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to Plan,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Design,  and Conduct </a:t>
            </a:r>
            <a:r>
              <a:rPr sz="1800" spc="-5" dirty="0">
                <a:latin typeface="Arial"/>
                <a:cs typeface="Arial"/>
              </a:rPr>
              <a:t>Effective </a:t>
            </a:r>
            <a:r>
              <a:rPr sz="1800" spc="-35" dirty="0">
                <a:latin typeface="Arial"/>
                <a:cs typeface="Arial"/>
              </a:rPr>
              <a:t>Tests, </a:t>
            </a:r>
            <a:r>
              <a:rPr sz="1800" dirty="0">
                <a:latin typeface="Arial"/>
                <a:cs typeface="Arial"/>
              </a:rPr>
              <a:t>Second Edition. </a:t>
            </a:r>
            <a:r>
              <a:rPr sz="1800" spc="-20" dirty="0">
                <a:latin typeface="Arial"/>
                <a:cs typeface="Arial"/>
              </a:rPr>
              <a:t>Wiley,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2008.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 startAt="3"/>
            </a:pPr>
            <a:endParaRPr sz="185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spc="-5" dirty="0">
                <a:latin typeface="Arial"/>
                <a:cs typeface="Arial"/>
              </a:rPr>
              <a:t>Hom </a:t>
            </a:r>
            <a:r>
              <a:rPr sz="1800" dirty="0">
                <a:latin typeface="Arial"/>
                <a:cs typeface="Arial"/>
              </a:rPr>
              <a:t>J.,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spc="-30" dirty="0">
                <a:latin typeface="Arial"/>
                <a:cs typeface="Arial"/>
              </a:rPr>
              <a:t>Toolbox </a:t>
            </a:r>
            <a:r>
              <a:rPr sz="1800" dirty="0">
                <a:latin typeface="Arial"/>
                <a:cs typeface="Arial"/>
              </a:rPr>
              <a:t>Handbook. 1998, </a:t>
            </a:r>
            <a:r>
              <a:rPr sz="1800" dirty="0"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http://www.idemployee.id.tue.nl/g.w.m.rauterberg/lecturenotes/UsabilityMethods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ToolboxHandbook.pdf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 startAt="3"/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Fernandez A., Insfran E., Abrahao S., Usability evaluation methods for the  </a:t>
            </a:r>
            <a:r>
              <a:rPr sz="1800" spc="-10" dirty="0">
                <a:latin typeface="Arial"/>
                <a:cs typeface="Arial"/>
              </a:rPr>
              <a:t>web: </a:t>
            </a:r>
            <a:r>
              <a:rPr sz="1800" dirty="0">
                <a:latin typeface="Arial"/>
                <a:cs typeface="Arial"/>
              </a:rPr>
              <a:t>A systematic mapping </a:t>
            </a:r>
            <a:r>
              <a:rPr sz="1800" spc="-25" dirty="0">
                <a:latin typeface="Arial"/>
                <a:cs typeface="Arial"/>
              </a:rPr>
              <a:t>study. </a:t>
            </a:r>
            <a:r>
              <a:rPr sz="1800" dirty="0">
                <a:latin typeface="Arial"/>
                <a:cs typeface="Arial"/>
              </a:rPr>
              <a:t>Information and </a:t>
            </a:r>
            <a:r>
              <a:rPr sz="1800" spc="-5" dirty="0">
                <a:latin typeface="Arial"/>
                <a:cs typeface="Arial"/>
              </a:rPr>
              <a:t>Software </a:t>
            </a:r>
            <a:r>
              <a:rPr sz="1800" spc="-35" dirty="0">
                <a:latin typeface="Arial"/>
                <a:cs typeface="Arial"/>
              </a:rPr>
              <a:t>Technology, </a:t>
            </a:r>
            <a:r>
              <a:rPr sz="1800" spc="-25" dirty="0">
                <a:latin typeface="Arial"/>
                <a:cs typeface="Arial"/>
              </a:rPr>
              <a:t>Vol.</a:t>
            </a:r>
            <a:r>
              <a:rPr sz="1800" spc="-2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53,  </a:t>
            </a:r>
            <a:r>
              <a:rPr sz="1800" spc="-5" dirty="0">
                <a:latin typeface="Arial"/>
                <a:cs typeface="Arial"/>
              </a:rPr>
              <a:t>No. </a:t>
            </a:r>
            <a:r>
              <a:rPr sz="1800" dirty="0">
                <a:latin typeface="Arial"/>
                <a:cs typeface="Arial"/>
              </a:rPr>
              <a:t>8, </a:t>
            </a:r>
            <a:r>
              <a:rPr sz="1800" spc="-30" dirty="0">
                <a:latin typeface="Arial"/>
                <a:cs typeface="Arial"/>
              </a:rPr>
              <a:t>2011,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789-817.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088" y="173481"/>
            <a:ext cx="5716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odpytywania:</a:t>
            </a:r>
            <a:r>
              <a:rPr spc="-110" dirty="0"/>
              <a:t> </a:t>
            </a:r>
            <a:r>
              <a:rPr dirty="0">
                <a:solidFill>
                  <a:srgbClr val="666699"/>
                </a:solidFill>
              </a:rPr>
              <a:t>ankiety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766" y="869950"/>
            <a:ext cx="8158480" cy="539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Ankiety </a:t>
            </a:r>
            <a:r>
              <a:rPr sz="1800" dirty="0">
                <a:latin typeface="Arial"/>
                <a:cs typeface="Arial"/>
              </a:rPr>
              <a:t>(ang. </a:t>
            </a:r>
            <a:r>
              <a:rPr sz="1800" spc="-5" dirty="0">
                <a:latin typeface="Arial"/>
                <a:cs typeface="Arial"/>
              </a:rPr>
              <a:t>Surveys,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Questionnaires)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3111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Ankiety </a:t>
            </a:r>
            <a:r>
              <a:rPr sz="1800" spc="-5" dirty="0">
                <a:latin typeface="Arial"/>
                <a:cs typeface="Arial"/>
              </a:rPr>
              <a:t>pozwalają </a:t>
            </a:r>
            <a:r>
              <a:rPr sz="1800" dirty="0">
                <a:latin typeface="Arial"/>
                <a:cs typeface="Arial"/>
              </a:rPr>
              <a:t>uzyskać opinie użytkowników na </a:t>
            </a:r>
            <a:r>
              <a:rPr sz="1800" spc="5" dirty="0">
                <a:latin typeface="Arial"/>
                <a:cs typeface="Arial"/>
              </a:rPr>
              <a:t>temat </a:t>
            </a:r>
            <a:r>
              <a:rPr sz="1800" dirty="0">
                <a:latin typeface="Arial"/>
                <a:cs typeface="Arial"/>
              </a:rPr>
              <a:t>poszczególnych  </a:t>
            </a:r>
            <a:r>
              <a:rPr sz="1800" spc="5" dirty="0">
                <a:latin typeface="Arial"/>
                <a:cs typeface="Arial"/>
              </a:rPr>
              <a:t>elementów </a:t>
            </a:r>
            <a:r>
              <a:rPr sz="1800" dirty="0">
                <a:latin typeface="Arial"/>
                <a:cs typeface="Arial"/>
              </a:rPr>
              <a:t>serwisu, akceptowalności </a:t>
            </a:r>
            <a:r>
              <a:rPr sz="1800" spc="-5" dirty="0">
                <a:latin typeface="Arial"/>
                <a:cs typeface="Arial"/>
              </a:rPr>
              <a:t>przyjętych </a:t>
            </a:r>
            <a:r>
              <a:rPr sz="1800" dirty="0">
                <a:latin typeface="Arial"/>
                <a:cs typeface="Arial"/>
              </a:rPr>
              <a:t>w nim </a:t>
            </a:r>
            <a:r>
              <a:rPr sz="1800" spc="-5" dirty="0">
                <a:latin typeface="Arial"/>
                <a:cs typeface="Arial"/>
              </a:rPr>
              <a:t>rozwiązań, możliwych </a:t>
            </a:r>
            <a:r>
              <a:rPr sz="1800" spc="5" dirty="0">
                <a:latin typeface="Arial"/>
                <a:cs typeface="Arial"/>
              </a:rPr>
              <a:t>do  </a:t>
            </a:r>
            <a:r>
              <a:rPr sz="1800" dirty="0">
                <a:latin typeface="Arial"/>
                <a:cs typeface="Arial"/>
              </a:rPr>
              <a:t>wystąpienia </a:t>
            </a:r>
            <a:r>
              <a:rPr sz="1800" spc="-15" dirty="0">
                <a:latin typeface="Arial"/>
                <a:cs typeface="Arial"/>
              </a:rPr>
              <a:t>błędów, </a:t>
            </a:r>
            <a:r>
              <a:rPr sz="1800" dirty="0">
                <a:latin typeface="Arial"/>
                <a:cs typeface="Arial"/>
              </a:rPr>
              <a:t>etc. </a:t>
            </a:r>
            <a:r>
              <a:rPr sz="1800" spc="-5" dirty="0">
                <a:latin typeface="Arial"/>
                <a:cs typeface="Arial"/>
              </a:rPr>
              <a:t>Użytkownicy </a:t>
            </a:r>
            <a:r>
              <a:rPr sz="1800" dirty="0">
                <a:latin typeface="Arial"/>
                <a:cs typeface="Arial"/>
              </a:rPr>
              <a:t>w metodzie ankietowej odpowiadają na  szereg zdefiniowanych wcześniej, zamkniętych lub </a:t>
            </a:r>
            <a:r>
              <a:rPr sz="1800" spc="-5" dirty="0">
                <a:latin typeface="Arial"/>
                <a:cs typeface="Arial"/>
              </a:rPr>
              <a:t>otwartych </a:t>
            </a:r>
            <a:r>
              <a:rPr sz="1800" dirty="0">
                <a:latin typeface="Arial"/>
                <a:cs typeface="Arial"/>
              </a:rPr>
              <a:t>pytań. Ankiety  </a:t>
            </a:r>
            <a:r>
              <a:rPr sz="1800" spc="5" dirty="0">
                <a:latin typeface="Arial"/>
                <a:cs typeface="Arial"/>
              </a:rPr>
              <a:t>mogą </a:t>
            </a:r>
            <a:r>
              <a:rPr sz="1800" spc="-5" dirty="0">
                <a:latin typeface="Arial"/>
                <a:cs typeface="Arial"/>
              </a:rPr>
              <a:t>być </a:t>
            </a:r>
            <a:r>
              <a:rPr sz="1800" dirty="0">
                <a:latin typeface="Arial"/>
                <a:cs typeface="Arial"/>
              </a:rPr>
              <a:t>rozpowszechniane w </a:t>
            </a:r>
            <a:r>
              <a:rPr sz="1800" spc="5" dirty="0">
                <a:latin typeface="Arial"/>
                <a:cs typeface="Arial"/>
              </a:rPr>
              <a:t>postaci </a:t>
            </a:r>
            <a:r>
              <a:rPr sz="1800" spc="-5" dirty="0">
                <a:latin typeface="Arial"/>
                <a:cs typeface="Arial"/>
              </a:rPr>
              <a:t>wydruków </a:t>
            </a:r>
            <a:r>
              <a:rPr sz="1800" dirty="0">
                <a:latin typeface="Arial"/>
                <a:cs typeface="Arial"/>
              </a:rPr>
              <a:t>lub w formie elektronicznej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za  </a:t>
            </a:r>
            <a:r>
              <a:rPr sz="1800" dirty="0">
                <a:latin typeface="Arial"/>
                <a:cs typeface="Arial"/>
              </a:rPr>
              <a:t>pośrednictwem </a:t>
            </a:r>
            <a:r>
              <a:rPr sz="1800" spc="5" dirty="0">
                <a:latin typeface="Arial"/>
                <a:cs typeface="Arial"/>
              </a:rPr>
              <a:t>sieci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Internet.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21971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Zalety: wskazuje subiektywne preferencje </a:t>
            </a:r>
            <a:r>
              <a:rPr sz="1800" spc="-5" dirty="0">
                <a:latin typeface="Arial"/>
                <a:cs typeface="Arial"/>
              </a:rPr>
              <a:t>użytkowników; </a:t>
            </a:r>
            <a:r>
              <a:rPr sz="1800" dirty="0">
                <a:latin typeface="Arial"/>
                <a:cs typeface="Arial"/>
              </a:rPr>
              <a:t>możliwość </a:t>
            </a:r>
            <a:r>
              <a:rPr sz="1800" spc="-5" dirty="0">
                <a:latin typeface="Arial"/>
                <a:cs typeface="Arial"/>
              </a:rPr>
              <a:t>łatwej  </a:t>
            </a:r>
            <a:r>
              <a:rPr sz="1800" dirty="0">
                <a:latin typeface="Arial"/>
                <a:cs typeface="Arial"/>
              </a:rPr>
              <a:t>identyfikacji </a:t>
            </a:r>
            <a:r>
              <a:rPr sz="1800" spc="-10" dirty="0">
                <a:latin typeface="Arial"/>
                <a:cs typeface="Arial"/>
              </a:rPr>
              <a:t>elementów, </a:t>
            </a:r>
            <a:r>
              <a:rPr sz="1800" spc="5" dirty="0">
                <a:latin typeface="Arial"/>
                <a:cs typeface="Arial"/>
              </a:rPr>
              <a:t>co </a:t>
            </a:r>
            <a:r>
              <a:rPr sz="1800" dirty="0">
                <a:latin typeface="Arial"/>
                <a:cs typeface="Arial"/>
              </a:rPr>
              <a:t>do których </a:t>
            </a:r>
            <a:r>
              <a:rPr sz="1800" spc="-5" dirty="0">
                <a:latin typeface="Arial"/>
                <a:cs typeface="Arial"/>
              </a:rPr>
              <a:t>użytkownicy </a:t>
            </a:r>
            <a:r>
              <a:rPr sz="1800" spc="5" dirty="0">
                <a:latin typeface="Arial"/>
                <a:cs typeface="Arial"/>
              </a:rPr>
              <a:t>mają </a:t>
            </a:r>
            <a:r>
              <a:rPr sz="1800" dirty="0">
                <a:latin typeface="Arial"/>
                <a:cs typeface="Arial"/>
              </a:rPr>
              <a:t>zastrzeżenia;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łatwość  </a:t>
            </a:r>
            <a:r>
              <a:rPr sz="1800" spc="-5" dirty="0">
                <a:latin typeface="Arial"/>
                <a:cs typeface="Arial"/>
              </a:rPr>
              <a:t>opracowywania </a:t>
            </a:r>
            <a:r>
              <a:rPr sz="1800" dirty="0">
                <a:latin typeface="Arial"/>
                <a:cs typeface="Arial"/>
              </a:rPr>
              <a:t>statystyk; łatwość </a:t>
            </a:r>
            <a:r>
              <a:rPr sz="1800" spc="-5" dirty="0">
                <a:latin typeface="Arial"/>
                <a:cs typeface="Arial"/>
              </a:rPr>
              <a:t>powtórzenia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badania.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Wady: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metoda </a:t>
            </a:r>
            <a:r>
              <a:rPr sz="1800" dirty="0">
                <a:latin typeface="Arial"/>
                <a:cs typeface="Arial"/>
              </a:rPr>
              <a:t>pośrednia, przez </a:t>
            </a:r>
            <a:r>
              <a:rPr sz="1800" spc="5" dirty="0">
                <a:latin typeface="Arial"/>
                <a:cs typeface="Arial"/>
              </a:rPr>
              <a:t>co </a:t>
            </a:r>
            <a:r>
              <a:rPr sz="1800" dirty="0">
                <a:latin typeface="Arial"/>
                <a:cs typeface="Arial"/>
              </a:rPr>
              <a:t>wiarygodność </a:t>
            </a:r>
            <a:r>
              <a:rPr sz="1800" spc="-5" dirty="0">
                <a:latin typeface="Arial"/>
                <a:cs typeface="Arial"/>
              </a:rPr>
              <a:t>wyników </a:t>
            </a:r>
            <a:r>
              <a:rPr sz="1800" spc="5" dirty="0">
                <a:latin typeface="Arial"/>
                <a:cs typeface="Arial"/>
              </a:rPr>
              <a:t>jest niska  </a:t>
            </a:r>
            <a:r>
              <a:rPr sz="1800" spc="-5" dirty="0">
                <a:latin typeface="Arial"/>
                <a:cs typeface="Arial"/>
              </a:rPr>
              <a:t>(możliwa </a:t>
            </a:r>
            <a:r>
              <a:rPr sz="1800" dirty="0">
                <a:latin typeface="Arial"/>
                <a:cs typeface="Arial"/>
              </a:rPr>
              <a:t>rozbieżność subiektywnych i obiektywnych opinii); potrzeba uzyskania  odpowiedniej liczby </a:t>
            </a:r>
            <a:r>
              <a:rPr sz="1800" spc="-5" dirty="0">
                <a:latin typeface="Arial"/>
                <a:cs typeface="Arial"/>
              </a:rPr>
              <a:t>odpowiedzi </a:t>
            </a:r>
            <a:r>
              <a:rPr sz="1800" dirty="0">
                <a:latin typeface="Arial"/>
                <a:cs typeface="Arial"/>
              </a:rPr>
              <a:t>(co najmniej 30); zalecane jest </a:t>
            </a:r>
            <a:r>
              <a:rPr sz="1800" spc="-5" dirty="0">
                <a:latin typeface="Arial"/>
                <a:cs typeface="Arial"/>
              </a:rPr>
              <a:t>przeprowadzenie  </a:t>
            </a:r>
            <a:r>
              <a:rPr sz="1800" dirty="0">
                <a:latin typeface="Arial"/>
                <a:cs typeface="Arial"/>
              </a:rPr>
              <a:t>pilotażowej </a:t>
            </a:r>
            <a:r>
              <a:rPr sz="1800" spc="5" dirty="0">
                <a:latin typeface="Arial"/>
                <a:cs typeface="Arial"/>
              </a:rPr>
              <a:t>ankiety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5" dirty="0">
                <a:latin typeface="Arial"/>
                <a:cs typeface="Arial"/>
              </a:rPr>
              <a:t>celu </a:t>
            </a:r>
            <a:r>
              <a:rPr sz="1800" spc="-5" dirty="0">
                <a:latin typeface="Arial"/>
                <a:cs typeface="Arial"/>
              </a:rPr>
              <a:t>wyeliminowania </a:t>
            </a:r>
            <a:r>
              <a:rPr sz="1800" dirty="0">
                <a:latin typeface="Arial"/>
                <a:cs typeface="Arial"/>
              </a:rPr>
              <a:t>niejasności w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pytaniach.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1 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  <a:p>
            <a:pPr marL="12700" marR="353187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Etap projektu: wszystkie (najczęściej </a:t>
            </a:r>
            <a:r>
              <a:rPr sz="1200" spc="5" dirty="0">
                <a:latin typeface="Arial"/>
                <a:cs typeface="Arial"/>
              </a:rPr>
              <a:t>analiza </a:t>
            </a:r>
            <a:r>
              <a:rPr sz="1200" dirty="0">
                <a:latin typeface="Arial"/>
                <a:cs typeface="Arial"/>
              </a:rPr>
              <a:t>zadań, dalsze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badania)  </a:t>
            </a:r>
            <a:r>
              <a:rPr sz="1200" spc="-5" dirty="0">
                <a:latin typeface="Arial"/>
                <a:cs typeface="Arial"/>
              </a:rPr>
              <a:t>Czas </a:t>
            </a:r>
            <a:r>
              <a:rPr sz="1200" dirty="0">
                <a:latin typeface="Arial"/>
                <a:cs typeface="Arial"/>
              </a:rPr>
              <a:t>trwania: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krótki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088" y="173481"/>
            <a:ext cx="57162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Metody odpytywania:</a:t>
            </a:r>
            <a:r>
              <a:rPr spc="-110" dirty="0"/>
              <a:t> </a:t>
            </a:r>
            <a:r>
              <a:rPr dirty="0">
                <a:solidFill>
                  <a:srgbClr val="666699"/>
                </a:solidFill>
              </a:rPr>
              <a:t>ankiety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75740"/>
            <a:ext cx="7379970" cy="469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Ankiety (ang. </a:t>
            </a:r>
            <a:r>
              <a:rPr sz="1800" spc="-5" dirty="0">
                <a:latin typeface="Arial"/>
                <a:cs typeface="Arial"/>
              </a:rPr>
              <a:t>Surveys,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Questionnaires)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Nielsen J., Usability Engineering. </a:t>
            </a:r>
            <a:r>
              <a:rPr sz="1800" spc="-5" dirty="0">
                <a:latin typeface="Arial"/>
                <a:cs typeface="Arial"/>
              </a:rPr>
              <a:t>Morgan </a:t>
            </a:r>
            <a:r>
              <a:rPr sz="1800" dirty="0">
                <a:latin typeface="Arial"/>
                <a:cs typeface="Arial"/>
              </a:rPr>
              <a:t>Kaufmann,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1993.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Holzinger A., Usability Engineering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Software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Developers.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Communications of </a:t>
            </a:r>
            <a:r>
              <a:rPr sz="1800" spc="-10" dirty="0">
                <a:latin typeface="Arial"/>
                <a:cs typeface="Arial"/>
              </a:rPr>
              <a:t>ACM, </a:t>
            </a:r>
            <a:r>
              <a:rPr sz="1800" spc="-25" dirty="0">
                <a:latin typeface="Arial"/>
                <a:cs typeface="Arial"/>
              </a:rPr>
              <a:t>Vol. </a:t>
            </a:r>
            <a:r>
              <a:rPr sz="1800" dirty="0">
                <a:latin typeface="Arial"/>
                <a:cs typeface="Arial"/>
              </a:rPr>
              <a:t>48, No. 1, 2005,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71-74.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41783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Rubin J., Chisnell D., Handbook of Usability </a:t>
            </a:r>
            <a:r>
              <a:rPr sz="1800" spc="-25" dirty="0">
                <a:latin typeface="Arial"/>
                <a:cs typeface="Arial"/>
              </a:rPr>
              <a:t>Testing, </a:t>
            </a:r>
            <a:r>
              <a:rPr sz="1800" spc="-5" dirty="0">
                <a:latin typeface="Arial"/>
                <a:cs typeface="Arial"/>
              </a:rPr>
              <a:t>How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Plan,  Design, and Conduct </a:t>
            </a:r>
            <a:r>
              <a:rPr sz="1800" spc="-5" dirty="0">
                <a:latin typeface="Arial"/>
                <a:cs typeface="Arial"/>
              </a:rPr>
              <a:t>Effective </a:t>
            </a:r>
            <a:r>
              <a:rPr sz="1800" spc="-35" dirty="0">
                <a:latin typeface="Arial"/>
                <a:cs typeface="Arial"/>
              </a:rPr>
              <a:t>Tests, </a:t>
            </a:r>
            <a:r>
              <a:rPr sz="1800" dirty="0">
                <a:latin typeface="Arial"/>
                <a:cs typeface="Arial"/>
              </a:rPr>
              <a:t>Second Edition. </a:t>
            </a:r>
            <a:r>
              <a:rPr sz="1800" spc="-20" dirty="0">
                <a:latin typeface="Arial"/>
                <a:cs typeface="Arial"/>
              </a:rPr>
              <a:t>Wiley,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2008.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 startAt="3"/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spc="-5" dirty="0">
                <a:latin typeface="Arial"/>
                <a:cs typeface="Arial"/>
              </a:rPr>
              <a:t>Hom </a:t>
            </a:r>
            <a:r>
              <a:rPr sz="1800" dirty="0">
                <a:latin typeface="Arial"/>
                <a:cs typeface="Arial"/>
              </a:rPr>
              <a:t>J.,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spc="-30" dirty="0">
                <a:latin typeface="Arial"/>
                <a:cs typeface="Arial"/>
              </a:rPr>
              <a:t>Toolbox </a:t>
            </a:r>
            <a:r>
              <a:rPr sz="1800" dirty="0">
                <a:latin typeface="Arial"/>
                <a:cs typeface="Arial"/>
              </a:rPr>
              <a:t>Handbook. 1998, </a:t>
            </a:r>
            <a:r>
              <a:rPr sz="1800" dirty="0"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http://www.idemployee.id.tue.nl/g.w.m.rauterberg/lecturenotes/UsabilityM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ethodsToolboxHandbook.pdf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 startAt="3"/>
            </a:pPr>
            <a:endParaRPr sz="1850">
              <a:latin typeface="Arial"/>
              <a:cs typeface="Arial"/>
            </a:endParaRPr>
          </a:p>
          <a:p>
            <a:pPr marL="12700" marR="284480">
              <a:lnSpc>
                <a:spcPct val="100000"/>
              </a:lnSpc>
              <a:buAutoNum type="arabicPlain" startAt="3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Fernandez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A.,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Insfran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E.,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Abrahao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S.,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Usability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evaluation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  for the </a:t>
            </a:r>
            <a:r>
              <a:rPr sz="1800" spc="-10" dirty="0">
                <a:latin typeface="Arial"/>
                <a:cs typeface="Arial"/>
              </a:rPr>
              <a:t>web: </a:t>
            </a:r>
            <a:r>
              <a:rPr sz="1800" dirty="0">
                <a:latin typeface="Arial"/>
                <a:cs typeface="Arial"/>
              </a:rPr>
              <a:t>A systematic mapping </a:t>
            </a:r>
            <a:r>
              <a:rPr sz="1800" spc="-25" dirty="0">
                <a:latin typeface="Arial"/>
                <a:cs typeface="Arial"/>
              </a:rPr>
              <a:t>study. </a:t>
            </a:r>
            <a:r>
              <a:rPr sz="1800" dirty="0">
                <a:latin typeface="Arial"/>
                <a:cs typeface="Arial"/>
              </a:rPr>
              <a:t>Information and </a:t>
            </a:r>
            <a:r>
              <a:rPr sz="1800" spc="-5" dirty="0">
                <a:latin typeface="Arial"/>
                <a:cs typeface="Arial"/>
              </a:rPr>
              <a:t>Software  </a:t>
            </a:r>
            <a:r>
              <a:rPr sz="1800" spc="-35" dirty="0">
                <a:latin typeface="Arial"/>
                <a:cs typeface="Arial"/>
              </a:rPr>
              <a:t>Technology, </a:t>
            </a:r>
            <a:r>
              <a:rPr sz="1800" spc="-25" dirty="0">
                <a:latin typeface="Arial"/>
                <a:cs typeface="Arial"/>
              </a:rPr>
              <a:t>Vol. </a:t>
            </a:r>
            <a:r>
              <a:rPr sz="1800" dirty="0">
                <a:latin typeface="Arial"/>
                <a:cs typeface="Arial"/>
              </a:rPr>
              <a:t>53, No. 8, </a:t>
            </a:r>
            <a:r>
              <a:rPr sz="1800" spc="-30" dirty="0">
                <a:latin typeface="Arial"/>
                <a:cs typeface="Arial"/>
              </a:rPr>
              <a:t>2011,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789-817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77392" y="1155319"/>
            <a:ext cx="8055609" cy="489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b="1" spc="-5" dirty="0">
                <a:latin typeface="Arial"/>
                <a:cs typeface="Arial"/>
              </a:rPr>
              <a:t>Myślenie </a:t>
            </a:r>
            <a:r>
              <a:rPr sz="1200" b="1" spc="-10" dirty="0">
                <a:latin typeface="Arial"/>
                <a:cs typeface="Arial"/>
              </a:rPr>
              <a:t>na </a:t>
            </a:r>
            <a:r>
              <a:rPr sz="1200" b="1" spc="5" dirty="0">
                <a:latin typeface="Arial"/>
                <a:cs typeface="Arial"/>
              </a:rPr>
              <a:t>głos </a:t>
            </a:r>
            <a:r>
              <a:rPr sz="1200" b="1" dirty="0">
                <a:latin typeface="Arial"/>
                <a:cs typeface="Arial"/>
              </a:rPr>
              <a:t>(ang. </a:t>
            </a:r>
            <a:r>
              <a:rPr sz="1200" b="1" spc="-5" dirty="0">
                <a:latin typeface="Arial"/>
                <a:cs typeface="Arial"/>
              </a:rPr>
              <a:t>Thinking</a:t>
            </a:r>
            <a:r>
              <a:rPr sz="1200" b="1" spc="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Aloud)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Nielsen J., Usability </a:t>
            </a:r>
            <a:r>
              <a:rPr sz="1200" spc="-5" dirty="0">
                <a:latin typeface="Arial"/>
                <a:cs typeface="Arial"/>
              </a:rPr>
              <a:t>Engineering. Morgan Kaufmann,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1993.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Holzinger </a:t>
            </a:r>
            <a:r>
              <a:rPr sz="1200" spc="-5" dirty="0">
                <a:latin typeface="Arial"/>
                <a:cs typeface="Arial"/>
              </a:rPr>
              <a:t>A., </a:t>
            </a:r>
            <a:r>
              <a:rPr sz="1200" dirty="0">
                <a:latin typeface="Arial"/>
                <a:cs typeface="Arial"/>
              </a:rPr>
              <a:t>Usability </a:t>
            </a:r>
            <a:r>
              <a:rPr sz="1200" spc="-5" dirty="0">
                <a:latin typeface="Arial"/>
                <a:cs typeface="Arial"/>
              </a:rPr>
              <a:t>Engineering Methods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Software </a:t>
            </a:r>
            <a:r>
              <a:rPr sz="1200" dirty="0">
                <a:latin typeface="Arial"/>
                <a:cs typeface="Arial"/>
              </a:rPr>
              <a:t>Developers. </a:t>
            </a:r>
            <a:r>
              <a:rPr sz="1200" spc="-5" dirty="0">
                <a:latin typeface="Arial"/>
                <a:cs typeface="Arial"/>
              </a:rPr>
              <a:t>Communications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10" dirty="0">
                <a:latin typeface="Arial"/>
                <a:cs typeface="Arial"/>
              </a:rPr>
              <a:t>ACM, </a:t>
            </a:r>
            <a:r>
              <a:rPr sz="120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48, </a:t>
            </a:r>
            <a:r>
              <a:rPr sz="1200" dirty="0">
                <a:latin typeface="Arial"/>
                <a:cs typeface="Arial"/>
              </a:rPr>
              <a:t>No. 1, </a:t>
            </a:r>
            <a:r>
              <a:rPr sz="1200" spc="-5" dirty="0">
                <a:latin typeface="Arial"/>
                <a:cs typeface="Arial"/>
              </a:rPr>
              <a:t>2005,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71-74.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355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Rubin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J.,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Chisnell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Handbook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Testing,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How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Plan,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Design,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Conduct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Effective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Tests,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Second  </a:t>
            </a:r>
            <a:r>
              <a:rPr sz="1200" dirty="0">
                <a:latin typeface="Arial"/>
                <a:cs typeface="Arial"/>
              </a:rPr>
              <a:t>Edition. </a:t>
            </a:r>
            <a:r>
              <a:rPr sz="1200" spc="10" dirty="0">
                <a:latin typeface="Arial"/>
                <a:cs typeface="Arial"/>
              </a:rPr>
              <a:t>Wiley,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2008.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b="1" dirty="0">
                <a:latin typeface="Arial"/>
                <a:cs typeface="Arial"/>
              </a:rPr>
              <a:t>Protokół </a:t>
            </a:r>
            <a:r>
              <a:rPr sz="1200" b="1" spc="-5" dirty="0">
                <a:latin typeface="Arial"/>
                <a:cs typeface="Arial"/>
              </a:rPr>
              <a:t>myślenia </a:t>
            </a:r>
            <a:r>
              <a:rPr sz="1200" b="1" spc="-10" dirty="0">
                <a:latin typeface="Arial"/>
                <a:cs typeface="Arial"/>
              </a:rPr>
              <a:t>na </a:t>
            </a:r>
            <a:r>
              <a:rPr sz="1200" b="1" spc="5" dirty="0">
                <a:latin typeface="Arial"/>
                <a:cs typeface="Arial"/>
              </a:rPr>
              <a:t>głos </a:t>
            </a:r>
            <a:r>
              <a:rPr sz="1200" b="1" dirty="0">
                <a:latin typeface="Arial"/>
                <a:cs typeface="Arial"/>
              </a:rPr>
              <a:t>(ang. </a:t>
            </a:r>
            <a:r>
              <a:rPr sz="1200" b="1" spc="-5" dirty="0">
                <a:latin typeface="Arial"/>
                <a:cs typeface="Arial"/>
              </a:rPr>
              <a:t>Thinking-Aloud</a:t>
            </a:r>
            <a:r>
              <a:rPr sz="1200" b="1" spc="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Protocol)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Wingdings"/>
              <a:buChar char=""/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Hom </a:t>
            </a:r>
            <a:r>
              <a:rPr sz="1200" dirty="0">
                <a:latin typeface="Arial"/>
                <a:cs typeface="Arial"/>
              </a:rPr>
              <a:t>J., The </a:t>
            </a:r>
            <a:r>
              <a:rPr sz="1200" spc="5" dirty="0">
                <a:latin typeface="Arial"/>
                <a:cs typeface="Arial"/>
              </a:rPr>
              <a:t>Usability </a:t>
            </a:r>
            <a:r>
              <a:rPr sz="1200" spc="-5" dirty="0">
                <a:latin typeface="Arial"/>
                <a:cs typeface="Arial"/>
              </a:rPr>
              <a:t>Methods </a:t>
            </a:r>
            <a:r>
              <a:rPr sz="1200" spc="5" dirty="0">
                <a:latin typeface="Arial"/>
                <a:cs typeface="Arial"/>
              </a:rPr>
              <a:t>Toolbox </a:t>
            </a:r>
            <a:r>
              <a:rPr sz="1200" dirty="0">
                <a:latin typeface="Arial"/>
                <a:cs typeface="Arial"/>
              </a:rPr>
              <a:t>Handbook.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1998,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  <a:hlinkClick r:id="rId2"/>
              </a:rPr>
              <a:t>http://www.idemployee.id.tue.nl/g.w.m.rauterberg/lecturenotes/UsabilityMethodsToolboxHandbook.pdf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Fernandez </a:t>
            </a:r>
            <a:r>
              <a:rPr sz="1200" spc="-5" dirty="0">
                <a:latin typeface="Arial"/>
                <a:cs typeface="Arial"/>
              </a:rPr>
              <a:t>A., </a:t>
            </a:r>
            <a:r>
              <a:rPr sz="1200" dirty="0">
                <a:latin typeface="Arial"/>
                <a:cs typeface="Arial"/>
              </a:rPr>
              <a:t>Insfran </a:t>
            </a:r>
            <a:r>
              <a:rPr sz="1200" spc="-5" dirty="0">
                <a:latin typeface="Arial"/>
                <a:cs typeface="Arial"/>
              </a:rPr>
              <a:t>E., Abrahao S., </a:t>
            </a:r>
            <a:r>
              <a:rPr sz="1200" dirty="0">
                <a:latin typeface="Arial"/>
                <a:cs typeface="Arial"/>
              </a:rPr>
              <a:t>Usability evaluation </a:t>
            </a:r>
            <a:r>
              <a:rPr sz="1200" spc="-10" dirty="0">
                <a:latin typeface="Arial"/>
                <a:cs typeface="Arial"/>
              </a:rPr>
              <a:t>methods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spc="-10" dirty="0">
                <a:latin typeface="Arial"/>
                <a:cs typeface="Arial"/>
              </a:rPr>
              <a:t>web: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systematic mapping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study.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Software </a:t>
            </a:r>
            <a:r>
              <a:rPr sz="1200" dirty="0">
                <a:latin typeface="Arial"/>
                <a:cs typeface="Arial"/>
              </a:rPr>
              <a:t>Technology, Vol. 53, </a:t>
            </a:r>
            <a:r>
              <a:rPr sz="1200" spc="-5" dirty="0">
                <a:latin typeface="Arial"/>
                <a:cs typeface="Arial"/>
              </a:rPr>
              <a:t>No. </a:t>
            </a:r>
            <a:r>
              <a:rPr sz="1200" dirty="0">
                <a:latin typeface="Arial"/>
                <a:cs typeface="Arial"/>
              </a:rPr>
              <a:t>8, 2011, s.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789-817.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87500"/>
              <a:buFont typeface="Wingdings"/>
              <a:buChar char=""/>
              <a:tabLst>
                <a:tab pos="356870" algn="l"/>
                <a:tab pos="357505" algn="l"/>
              </a:tabLst>
            </a:pPr>
            <a:r>
              <a:rPr sz="1200" b="1" dirty="0">
                <a:latin typeface="Arial"/>
                <a:cs typeface="Arial"/>
              </a:rPr>
              <a:t>Protokół zadawania pytań (ang. </a:t>
            </a:r>
            <a:r>
              <a:rPr sz="1200" b="1" spc="-5" dirty="0">
                <a:latin typeface="Arial"/>
                <a:cs typeface="Arial"/>
              </a:rPr>
              <a:t>Question-Asking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Protocol)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 marR="11836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Hom </a:t>
            </a:r>
            <a:r>
              <a:rPr sz="1200" dirty="0">
                <a:latin typeface="Arial"/>
                <a:cs typeface="Arial"/>
              </a:rPr>
              <a:t>J., The </a:t>
            </a:r>
            <a:r>
              <a:rPr sz="1200" spc="5" dirty="0">
                <a:latin typeface="Arial"/>
                <a:cs typeface="Arial"/>
              </a:rPr>
              <a:t>Usability </a:t>
            </a:r>
            <a:r>
              <a:rPr sz="1200" dirty="0">
                <a:latin typeface="Arial"/>
                <a:cs typeface="Arial"/>
              </a:rPr>
              <a:t>Methods </a:t>
            </a:r>
            <a:r>
              <a:rPr sz="1200" spc="5" dirty="0">
                <a:latin typeface="Arial"/>
                <a:cs typeface="Arial"/>
              </a:rPr>
              <a:t>Toolbox </a:t>
            </a:r>
            <a:r>
              <a:rPr sz="1200" dirty="0">
                <a:latin typeface="Arial"/>
                <a:cs typeface="Arial"/>
              </a:rPr>
              <a:t>Handbook. 1998,  </a:t>
            </a:r>
            <a:r>
              <a:rPr sz="1200" spc="-5" dirty="0">
                <a:latin typeface="Arial"/>
                <a:cs typeface="Arial"/>
                <a:hlinkClick r:id="rId2"/>
              </a:rPr>
              <a:t>http://www.idemployee.id.tue.nl/g.w.m.rauterberg/lecturenotes/UsabilityMethodsToolboxHandbook.pdf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Fernandez </a:t>
            </a:r>
            <a:r>
              <a:rPr sz="1200" spc="-5" dirty="0">
                <a:latin typeface="Arial"/>
                <a:cs typeface="Arial"/>
              </a:rPr>
              <a:t>A., </a:t>
            </a:r>
            <a:r>
              <a:rPr sz="1200" dirty="0">
                <a:latin typeface="Arial"/>
                <a:cs typeface="Arial"/>
              </a:rPr>
              <a:t>Insfran </a:t>
            </a:r>
            <a:r>
              <a:rPr sz="1200" spc="-5" dirty="0">
                <a:latin typeface="Arial"/>
                <a:cs typeface="Arial"/>
              </a:rPr>
              <a:t>E., </a:t>
            </a:r>
            <a:r>
              <a:rPr sz="1200" dirty="0">
                <a:latin typeface="Arial"/>
                <a:cs typeface="Arial"/>
              </a:rPr>
              <a:t>Abrahao </a:t>
            </a:r>
            <a:r>
              <a:rPr sz="1200" spc="-5" dirty="0">
                <a:latin typeface="Arial"/>
                <a:cs typeface="Arial"/>
              </a:rPr>
              <a:t>S., </a:t>
            </a:r>
            <a:r>
              <a:rPr sz="1200" dirty="0">
                <a:latin typeface="Arial"/>
                <a:cs typeface="Arial"/>
              </a:rPr>
              <a:t>Usability evaluation </a:t>
            </a:r>
            <a:r>
              <a:rPr sz="1200" spc="-5" dirty="0">
                <a:latin typeface="Arial"/>
                <a:cs typeface="Arial"/>
              </a:rPr>
              <a:t>methods </a:t>
            </a:r>
            <a:r>
              <a:rPr sz="1200" dirty="0">
                <a:latin typeface="Arial"/>
                <a:cs typeface="Arial"/>
              </a:rPr>
              <a:t>for the </a:t>
            </a:r>
            <a:r>
              <a:rPr sz="1200" spc="-10" dirty="0">
                <a:latin typeface="Arial"/>
                <a:cs typeface="Arial"/>
              </a:rPr>
              <a:t>web: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systematic mapping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study.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Information and Software </a:t>
            </a:r>
            <a:r>
              <a:rPr sz="1200" dirty="0">
                <a:latin typeface="Arial"/>
                <a:cs typeface="Arial"/>
              </a:rPr>
              <a:t>Technology, Vol. </a:t>
            </a:r>
            <a:r>
              <a:rPr sz="1200" spc="-5" dirty="0">
                <a:latin typeface="Arial"/>
                <a:cs typeface="Arial"/>
              </a:rPr>
              <a:t>53, </a:t>
            </a:r>
            <a:r>
              <a:rPr sz="1200" dirty="0">
                <a:latin typeface="Arial"/>
                <a:cs typeface="Arial"/>
              </a:rPr>
              <a:t>No. 8, </a:t>
            </a:r>
            <a:r>
              <a:rPr sz="1200" spc="-5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789-817.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64640" marR="5080" indent="-1552575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myślenie </a:t>
            </a:r>
            <a:r>
              <a:rPr spc="5" dirty="0">
                <a:solidFill>
                  <a:srgbClr val="666699"/>
                </a:solidFill>
              </a:rPr>
              <a:t>na</a:t>
            </a:r>
            <a:r>
              <a:rPr spc="-4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głos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36244" y="1265300"/>
            <a:ext cx="8076565" cy="4605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W metodzie tej </a:t>
            </a:r>
            <a:r>
              <a:rPr sz="1400" spc="-5" dirty="0">
                <a:latin typeface="Arial"/>
                <a:cs typeface="Arial"/>
              </a:rPr>
              <a:t>użytkownik </a:t>
            </a:r>
            <a:r>
              <a:rPr sz="1400" spc="-10" dirty="0">
                <a:latin typeface="Arial"/>
                <a:cs typeface="Arial"/>
              </a:rPr>
              <a:t>„myśli </a:t>
            </a:r>
            <a:r>
              <a:rPr sz="1400" spc="5" dirty="0">
                <a:latin typeface="Arial"/>
                <a:cs typeface="Arial"/>
              </a:rPr>
              <a:t>na </a:t>
            </a:r>
            <a:r>
              <a:rPr sz="1400" spc="-5" dirty="0">
                <a:latin typeface="Arial"/>
                <a:cs typeface="Arial"/>
              </a:rPr>
              <a:t>głos”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trakcie </a:t>
            </a:r>
            <a:r>
              <a:rPr sz="1400" spc="-10" dirty="0">
                <a:latin typeface="Arial"/>
                <a:cs typeface="Arial"/>
              </a:rPr>
              <a:t>wykonywania zadań. </a:t>
            </a:r>
            <a:r>
              <a:rPr sz="1400" spc="-5" dirty="0">
                <a:latin typeface="Arial"/>
                <a:cs typeface="Arial"/>
              </a:rPr>
              <a:t>Poprzez </a:t>
            </a:r>
            <a:r>
              <a:rPr sz="1400" spc="-10" dirty="0">
                <a:latin typeface="Arial"/>
                <a:cs typeface="Arial"/>
              </a:rPr>
              <a:t>werbalizację </a:t>
            </a:r>
            <a:r>
              <a:rPr sz="1400" spc="-5" dirty="0">
                <a:latin typeface="Arial"/>
                <a:cs typeface="Arial"/>
              </a:rPr>
              <a:t>myśli  </a:t>
            </a:r>
            <a:r>
              <a:rPr sz="1400" spc="-10" dirty="0">
                <a:latin typeface="Arial"/>
                <a:cs typeface="Arial"/>
              </a:rPr>
              <a:t>podczas </a:t>
            </a:r>
            <a:r>
              <a:rPr sz="1400" spc="-5" dirty="0">
                <a:latin typeface="Arial"/>
                <a:cs typeface="Arial"/>
              </a:rPr>
              <a:t>wykonywania </a:t>
            </a:r>
            <a:r>
              <a:rPr sz="1400" spc="-15" dirty="0">
                <a:latin typeface="Arial"/>
                <a:cs typeface="Arial"/>
              </a:rPr>
              <a:t>zadań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dirty="0">
                <a:latin typeface="Arial"/>
                <a:cs typeface="Arial"/>
              </a:rPr>
              <a:t>scenariuszy </a:t>
            </a:r>
            <a:r>
              <a:rPr sz="1400" spc="-5" dirty="0">
                <a:latin typeface="Arial"/>
                <a:cs typeface="Arial"/>
              </a:rPr>
              <a:t>testowych w serwisie, użytkownik </a:t>
            </a:r>
            <a:r>
              <a:rPr sz="1400" spc="-10" dirty="0">
                <a:latin typeface="Arial"/>
                <a:cs typeface="Arial"/>
              </a:rPr>
              <a:t>wskazuje </a:t>
            </a:r>
            <a:r>
              <a:rPr sz="1400" spc="-5" dirty="0">
                <a:latin typeface="Arial"/>
                <a:cs typeface="Arial"/>
              </a:rPr>
              <a:t>ekspertom  swój sposób postrzegania serwisu </a:t>
            </a:r>
            <a:r>
              <a:rPr sz="1400" spc="-10" dirty="0">
                <a:latin typeface="Arial"/>
                <a:cs typeface="Arial"/>
              </a:rPr>
              <a:t>oraz </a:t>
            </a:r>
            <a:r>
              <a:rPr sz="1400" spc="-5" dirty="0">
                <a:latin typeface="Arial"/>
                <a:cs typeface="Arial"/>
              </a:rPr>
              <a:t>pomaga im </a:t>
            </a:r>
            <a:r>
              <a:rPr sz="1400" spc="-10" dirty="0">
                <a:latin typeface="Arial"/>
                <a:cs typeface="Arial"/>
              </a:rPr>
              <a:t>zrozumieć </a:t>
            </a:r>
            <a:r>
              <a:rPr sz="1400" spc="-5" dirty="0">
                <a:latin typeface="Arial"/>
                <a:cs typeface="Arial"/>
              </a:rPr>
              <a:t>przyczyny </a:t>
            </a:r>
            <a:r>
              <a:rPr sz="1400" spc="-10" dirty="0">
                <a:latin typeface="Arial"/>
                <a:cs typeface="Arial"/>
              </a:rPr>
              <a:t>określonych zachowań  </a:t>
            </a:r>
            <a:r>
              <a:rPr sz="1400" spc="-15" dirty="0">
                <a:latin typeface="Arial"/>
                <a:cs typeface="Arial"/>
              </a:rPr>
              <a:t>użytkowników podczas </a:t>
            </a:r>
            <a:r>
              <a:rPr sz="1400" spc="-10" dirty="0">
                <a:latin typeface="Arial"/>
                <a:cs typeface="Arial"/>
              </a:rPr>
              <a:t>interakcji </a:t>
            </a:r>
            <a:r>
              <a:rPr sz="1400" spc="-5" dirty="0">
                <a:latin typeface="Arial"/>
                <a:cs typeface="Arial"/>
              </a:rPr>
              <a:t>z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serwisem.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2700" marR="9525" algn="just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Metoda ta </a:t>
            </a:r>
            <a:r>
              <a:rPr sz="1400" spc="-5" dirty="0">
                <a:latin typeface="Arial"/>
                <a:cs typeface="Arial"/>
              </a:rPr>
              <a:t>pozwala również </a:t>
            </a:r>
            <a:r>
              <a:rPr sz="1400" spc="-10" dirty="0">
                <a:latin typeface="Arial"/>
                <a:cs typeface="Arial"/>
              </a:rPr>
              <a:t>znaleźć newralgiczne </a:t>
            </a:r>
            <a:r>
              <a:rPr sz="1400" spc="-5" dirty="0">
                <a:latin typeface="Arial"/>
                <a:cs typeface="Arial"/>
              </a:rPr>
              <a:t>momenty interakcji i </a:t>
            </a:r>
            <a:r>
              <a:rPr sz="1400" spc="-10" dirty="0">
                <a:latin typeface="Arial"/>
                <a:cs typeface="Arial"/>
              </a:rPr>
              <a:t>najbardziej </a:t>
            </a:r>
            <a:r>
              <a:rPr sz="1400" spc="-5" dirty="0">
                <a:latin typeface="Arial"/>
                <a:cs typeface="Arial"/>
              </a:rPr>
              <a:t>problemowe  </a:t>
            </a:r>
            <a:r>
              <a:rPr sz="1400" spc="-10" dirty="0">
                <a:latin typeface="Arial"/>
                <a:cs typeface="Arial"/>
              </a:rPr>
              <a:t>elementy serwisu,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20" dirty="0">
                <a:latin typeface="Arial"/>
                <a:cs typeface="Arial"/>
              </a:rPr>
              <a:t>wymagają</a:t>
            </a:r>
            <a:r>
              <a:rPr sz="1400" spc="1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modyfikacji.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400" dirty="0">
                <a:solidFill>
                  <a:srgbClr val="00AFEF"/>
                </a:solidFill>
                <a:latin typeface="Arial"/>
                <a:cs typeface="Arial"/>
              </a:rPr>
              <a:t>Warianty</a:t>
            </a:r>
            <a:r>
              <a:rPr sz="1400" spc="-4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Arial"/>
                <a:cs typeface="Arial"/>
              </a:rPr>
              <a:t>metody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46685" indent="-134620" algn="just">
              <a:lnSpc>
                <a:spcPct val="100000"/>
              </a:lnSpc>
              <a:buChar char="-"/>
              <a:tabLst>
                <a:tab pos="147320" algn="l"/>
              </a:tabLst>
            </a:pPr>
            <a:r>
              <a:rPr sz="1200" spc="-5" dirty="0">
                <a:latin typeface="Arial"/>
                <a:cs typeface="Arial"/>
              </a:rPr>
              <a:t>twórcza interakcja nazywana </a:t>
            </a:r>
            <a:r>
              <a:rPr sz="1200" spc="-10" dirty="0">
                <a:latin typeface="Arial"/>
                <a:cs typeface="Arial"/>
              </a:rPr>
              <a:t>też wspólnym </a:t>
            </a:r>
            <a:r>
              <a:rPr sz="1200" spc="-5" dirty="0">
                <a:latin typeface="Arial"/>
                <a:cs typeface="Arial"/>
              </a:rPr>
              <a:t>odkrywaniem </a:t>
            </a:r>
            <a:r>
              <a:rPr sz="1200" dirty="0">
                <a:latin typeface="Arial"/>
                <a:cs typeface="Arial"/>
              </a:rPr>
              <a:t>(ang. </a:t>
            </a:r>
            <a:r>
              <a:rPr sz="1200" spc="-5" dirty="0">
                <a:latin typeface="Arial"/>
                <a:cs typeface="Arial"/>
              </a:rPr>
              <a:t>Constructive Interaction, Codiscovery Learning),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podczas </a:t>
            </a:r>
            <a:r>
              <a:rPr sz="1200" dirty="0">
                <a:latin typeface="Arial"/>
                <a:cs typeface="Arial"/>
              </a:rPr>
              <a:t>której </a:t>
            </a:r>
            <a:r>
              <a:rPr sz="1200" spc="-5" dirty="0">
                <a:latin typeface="Arial"/>
                <a:cs typeface="Arial"/>
              </a:rPr>
              <a:t>użytkownicy pracują w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parach;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109855" indent="-9779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110489" algn="l"/>
              </a:tabLst>
            </a:pPr>
            <a:r>
              <a:rPr sz="1200" dirty="0">
                <a:latin typeface="Arial"/>
                <a:cs typeface="Arial"/>
              </a:rPr>
              <a:t>testy </a:t>
            </a:r>
            <a:r>
              <a:rPr sz="1200" spc="-5" dirty="0">
                <a:latin typeface="Arial"/>
                <a:cs typeface="Arial"/>
              </a:rPr>
              <a:t>retrospektywne (ang. Retrospective Testing), gdzie użytkownicy </a:t>
            </a:r>
            <a:r>
              <a:rPr sz="1200" spc="-10" dirty="0">
                <a:latin typeface="Arial"/>
                <a:cs typeface="Arial"/>
              </a:rPr>
              <a:t>oglądają swoje </a:t>
            </a:r>
            <a:r>
              <a:rPr sz="1200" spc="-5" dirty="0">
                <a:latin typeface="Arial"/>
                <a:cs typeface="Arial"/>
              </a:rPr>
              <a:t>działanie nagrane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formie</a:t>
            </a:r>
            <a:r>
              <a:rPr sz="1200" spc="6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filmu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 </a:t>
            </a:r>
            <a:r>
              <a:rPr sz="1200" spc="-20" dirty="0">
                <a:latin typeface="Arial"/>
                <a:cs typeface="Arial"/>
              </a:rPr>
              <a:t>je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komentują;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131445" indent="-11938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132080" algn="l"/>
              </a:tabLst>
            </a:pPr>
            <a:r>
              <a:rPr sz="1200" spc="-10" dirty="0">
                <a:latin typeface="Arial"/>
                <a:cs typeface="Arial"/>
              </a:rPr>
              <a:t>metoda </a:t>
            </a:r>
            <a:r>
              <a:rPr sz="1200" spc="-5" dirty="0">
                <a:latin typeface="Arial"/>
                <a:cs typeface="Arial"/>
              </a:rPr>
              <a:t>coachingu (ang. Coaching </a:t>
            </a:r>
            <a:r>
              <a:rPr sz="1200" spc="-10" dirty="0">
                <a:latin typeface="Arial"/>
                <a:cs typeface="Arial"/>
              </a:rPr>
              <a:t>Method), </a:t>
            </a:r>
            <a:r>
              <a:rPr sz="1200" spc="-5" dirty="0">
                <a:latin typeface="Arial"/>
                <a:cs typeface="Arial"/>
              </a:rPr>
              <a:t>w </a:t>
            </a:r>
            <a:r>
              <a:rPr sz="1200" dirty="0">
                <a:latin typeface="Arial"/>
                <a:cs typeface="Arial"/>
              </a:rPr>
              <a:t>której </a:t>
            </a:r>
            <a:r>
              <a:rPr sz="1200" spc="-5" dirty="0">
                <a:latin typeface="Arial"/>
                <a:cs typeface="Arial"/>
              </a:rPr>
              <a:t>użytkownik </a:t>
            </a:r>
            <a:r>
              <a:rPr sz="1200" spc="-10" dirty="0">
                <a:latin typeface="Arial"/>
                <a:cs typeface="Arial"/>
              </a:rPr>
              <a:t>może </a:t>
            </a:r>
            <a:r>
              <a:rPr sz="1200" spc="-5" dirty="0">
                <a:latin typeface="Arial"/>
                <a:cs typeface="Arial"/>
              </a:rPr>
              <a:t>w </a:t>
            </a:r>
            <a:r>
              <a:rPr sz="1200" dirty="0">
                <a:latin typeface="Arial"/>
                <a:cs typeface="Arial"/>
              </a:rPr>
              <a:t>każdej chwili zadać </a:t>
            </a:r>
            <a:r>
              <a:rPr sz="1200" spc="-10" dirty="0">
                <a:latin typeface="Arial"/>
                <a:cs typeface="Arial"/>
              </a:rPr>
              <a:t>ekspertowi </a:t>
            </a:r>
            <a:r>
              <a:rPr sz="1200" spc="-5" dirty="0">
                <a:latin typeface="Arial"/>
                <a:cs typeface="Arial"/>
              </a:rPr>
              <a:t>pytanie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uzyskać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od</a:t>
            </a:r>
            <a:r>
              <a:rPr sz="1200" spc="5" dirty="0">
                <a:latin typeface="Arial"/>
                <a:cs typeface="Arial"/>
              </a:rPr>
              <a:t> niego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odpowiedź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odnośnie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sposobu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rozwiązania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zadania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testowego;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43510" indent="-131445" algn="just">
              <a:lnSpc>
                <a:spcPct val="100000"/>
              </a:lnSpc>
              <a:buChar char="-"/>
              <a:tabLst>
                <a:tab pos="144145" algn="l"/>
              </a:tabLst>
            </a:pPr>
            <a:r>
              <a:rPr sz="1200" spc="-5" dirty="0">
                <a:latin typeface="Arial"/>
                <a:cs typeface="Arial"/>
              </a:rPr>
              <a:t>protokół </a:t>
            </a:r>
            <a:r>
              <a:rPr sz="1200" spc="-10" dirty="0">
                <a:latin typeface="Arial"/>
                <a:cs typeface="Arial"/>
              </a:rPr>
              <a:t>zadawania </a:t>
            </a:r>
            <a:r>
              <a:rPr sz="1200" spc="-5" dirty="0">
                <a:latin typeface="Arial"/>
                <a:cs typeface="Arial"/>
              </a:rPr>
              <a:t>pytań (ang. Question-Asking Protocol), w </a:t>
            </a:r>
            <a:r>
              <a:rPr sz="1200" dirty="0">
                <a:latin typeface="Arial"/>
                <a:cs typeface="Arial"/>
              </a:rPr>
              <a:t>którym tester </a:t>
            </a:r>
            <a:r>
              <a:rPr sz="1200" spc="-5" dirty="0">
                <a:latin typeface="Arial"/>
                <a:cs typeface="Arial"/>
              </a:rPr>
              <a:t>nie czeka na </a:t>
            </a:r>
            <a:r>
              <a:rPr sz="1200" spc="-10" dirty="0">
                <a:latin typeface="Arial"/>
                <a:cs typeface="Arial"/>
              </a:rPr>
              <a:t>reakcje </a:t>
            </a:r>
            <a:r>
              <a:rPr sz="1200" spc="-5" dirty="0">
                <a:latin typeface="Arial"/>
                <a:cs typeface="Arial"/>
              </a:rPr>
              <a:t>użytkownika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werbalizację </a:t>
            </a:r>
            <a:r>
              <a:rPr sz="1200" spc="-10" dirty="0">
                <a:latin typeface="Arial"/>
                <a:cs typeface="Arial"/>
              </a:rPr>
              <a:t>jego </a:t>
            </a:r>
            <a:r>
              <a:rPr sz="1200" spc="-5" dirty="0">
                <a:latin typeface="Arial"/>
                <a:cs typeface="Arial"/>
              </a:rPr>
              <a:t>myśli, </a:t>
            </a:r>
            <a:r>
              <a:rPr sz="1200" spc="5" dirty="0">
                <a:latin typeface="Arial"/>
                <a:cs typeface="Arial"/>
              </a:rPr>
              <a:t>lecz </a:t>
            </a:r>
            <a:r>
              <a:rPr sz="1200" spc="-5" dirty="0">
                <a:latin typeface="Arial"/>
                <a:cs typeface="Arial"/>
              </a:rPr>
              <a:t>zadaje użytkownikowi </a:t>
            </a:r>
            <a:r>
              <a:rPr sz="1200" dirty="0">
                <a:latin typeface="Arial"/>
                <a:cs typeface="Arial"/>
              </a:rPr>
              <a:t>pytania dotyczące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serwisu.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64640" marR="5080" indent="-1552575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myślenie </a:t>
            </a:r>
            <a:r>
              <a:rPr spc="5" dirty="0">
                <a:solidFill>
                  <a:srgbClr val="666699"/>
                </a:solidFill>
              </a:rPr>
              <a:t>na</a:t>
            </a:r>
            <a:r>
              <a:rPr spc="-4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głos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77392" y="1368298"/>
            <a:ext cx="8068945" cy="2661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/>
                <a:cs typeface="Arial"/>
              </a:rPr>
              <a:t>Liczba ekspertów: </a:t>
            </a: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Liczba </a:t>
            </a:r>
            <a:r>
              <a:rPr sz="1600" spc="-10" dirty="0">
                <a:latin typeface="Arial"/>
                <a:cs typeface="Arial"/>
              </a:rPr>
              <a:t>użytkowników: </a:t>
            </a:r>
            <a:r>
              <a:rPr sz="1600" spc="5" dirty="0">
                <a:latin typeface="Arial"/>
                <a:cs typeface="Arial"/>
              </a:rPr>
              <a:t>3-5 Etap </a:t>
            </a:r>
            <a:r>
              <a:rPr sz="1600" dirty="0">
                <a:latin typeface="Arial"/>
                <a:cs typeface="Arial"/>
              </a:rPr>
              <a:t>projektu: projektowanie,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testowanie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 ocena </a:t>
            </a:r>
            <a:r>
              <a:rPr sz="1600" spc="-5" dirty="0">
                <a:latin typeface="Arial"/>
                <a:cs typeface="Arial"/>
              </a:rPr>
              <a:t>Czas </a:t>
            </a:r>
            <a:r>
              <a:rPr sz="1600" spc="-10" dirty="0">
                <a:latin typeface="Arial"/>
                <a:cs typeface="Arial"/>
              </a:rPr>
              <a:t>trwania: </a:t>
            </a:r>
            <a:r>
              <a:rPr sz="1600" spc="-5" dirty="0">
                <a:latin typeface="Arial"/>
                <a:cs typeface="Arial"/>
              </a:rPr>
              <a:t>długi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12700" marR="1174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AFEF"/>
                </a:solidFill>
                <a:latin typeface="Arial"/>
                <a:cs typeface="Arial"/>
              </a:rPr>
              <a:t>Zalety: </a:t>
            </a:r>
            <a:r>
              <a:rPr sz="1600" spc="-10" dirty="0">
                <a:latin typeface="Arial"/>
                <a:cs typeface="Arial"/>
              </a:rPr>
              <a:t>wyjaśnia, </a:t>
            </a:r>
            <a:r>
              <a:rPr sz="1600" spc="-5" dirty="0">
                <a:latin typeface="Arial"/>
                <a:cs typeface="Arial"/>
              </a:rPr>
              <a:t>dlaczego użytkownicy </a:t>
            </a:r>
            <a:r>
              <a:rPr sz="1600" dirty="0">
                <a:latin typeface="Arial"/>
                <a:cs typeface="Arial"/>
              </a:rPr>
              <a:t>podejmują określone </a:t>
            </a:r>
            <a:r>
              <a:rPr sz="1600" spc="-5" dirty="0">
                <a:latin typeface="Arial"/>
                <a:cs typeface="Arial"/>
              </a:rPr>
              <a:t>działania; przybliża </a:t>
            </a:r>
            <a:r>
              <a:rPr sz="1600" dirty="0">
                <a:latin typeface="Arial"/>
                <a:cs typeface="Arial"/>
              </a:rPr>
              <a:t>sposób  </a:t>
            </a:r>
            <a:r>
              <a:rPr sz="1600" spc="-5" dirty="0">
                <a:latin typeface="Arial"/>
                <a:cs typeface="Arial"/>
              </a:rPr>
              <a:t>korzystania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serwisu </a:t>
            </a:r>
            <a:r>
              <a:rPr sz="1600" spc="-10" dirty="0">
                <a:latin typeface="Arial"/>
                <a:cs typeface="Arial"/>
              </a:rPr>
              <a:t>przez użytkowników; </a:t>
            </a:r>
            <a:r>
              <a:rPr sz="1600" spc="15" dirty="0">
                <a:latin typeface="Arial"/>
                <a:cs typeface="Arial"/>
              </a:rPr>
              <a:t>mimo </a:t>
            </a:r>
            <a:r>
              <a:rPr sz="1600" spc="-5" dirty="0">
                <a:latin typeface="Arial"/>
                <a:cs typeface="Arial"/>
              </a:rPr>
              <a:t>że angażuje </a:t>
            </a:r>
            <a:r>
              <a:rPr sz="1600" spc="-10" dirty="0">
                <a:latin typeface="Arial"/>
                <a:cs typeface="Arial"/>
              </a:rPr>
              <a:t>niewielu użytkowników,  </a:t>
            </a:r>
            <a:r>
              <a:rPr sz="1600" spc="-5" dirty="0">
                <a:latin typeface="Arial"/>
                <a:cs typeface="Arial"/>
              </a:rPr>
              <a:t>dostarcza dużą </a:t>
            </a:r>
            <a:r>
              <a:rPr sz="1600" dirty="0">
                <a:latin typeface="Arial"/>
                <a:cs typeface="Arial"/>
              </a:rPr>
              <a:t>ilość </a:t>
            </a:r>
            <a:r>
              <a:rPr sz="1600" spc="-5" dirty="0">
                <a:latin typeface="Arial"/>
                <a:cs typeface="Arial"/>
              </a:rPr>
              <a:t>danych </a:t>
            </a:r>
            <a:r>
              <a:rPr sz="1600" spc="-10" dirty="0">
                <a:latin typeface="Arial"/>
                <a:cs typeface="Arial"/>
              </a:rPr>
              <a:t>badawczych; </a:t>
            </a:r>
            <a:r>
              <a:rPr sz="1600" spc="-5" dirty="0">
                <a:latin typeface="Arial"/>
                <a:cs typeface="Arial"/>
              </a:rPr>
              <a:t>umożliwia jednoczesne pozyskiwanie danych  </a:t>
            </a:r>
            <a:r>
              <a:rPr sz="1600" dirty="0">
                <a:latin typeface="Arial"/>
                <a:cs typeface="Arial"/>
              </a:rPr>
              <a:t>dotyczących </a:t>
            </a:r>
            <a:r>
              <a:rPr sz="1600" spc="-5" dirty="0">
                <a:latin typeface="Arial"/>
                <a:cs typeface="Arial"/>
              </a:rPr>
              <a:t>wydajności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preferencji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użytkowników.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10" dirty="0">
                <a:solidFill>
                  <a:srgbClr val="00AFEF"/>
                </a:solidFill>
                <a:latin typeface="Arial"/>
                <a:cs typeface="Arial"/>
              </a:rPr>
              <a:t>Wady: </a:t>
            </a:r>
            <a:r>
              <a:rPr sz="1600" spc="-5" dirty="0">
                <a:latin typeface="Arial"/>
                <a:cs typeface="Arial"/>
              </a:rPr>
              <a:t>dane </a:t>
            </a:r>
            <a:r>
              <a:rPr sz="1600" dirty="0">
                <a:latin typeface="Arial"/>
                <a:cs typeface="Arial"/>
              </a:rPr>
              <a:t>dotyczące </a:t>
            </a:r>
            <a:r>
              <a:rPr sz="1600" spc="-5" dirty="0">
                <a:latin typeface="Arial"/>
                <a:cs typeface="Arial"/>
              </a:rPr>
              <a:t>wydajności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spc="-10" dirty="0">
                <a:latin typeface="Arial"/>
                <a:cs typeface="Arial"/>
              </a:rPr>
              <a:t>względnie </a:t>
            </a:r>
            <a:r>
              <a:rPr sz="1600" spc="-5" dirty="0">
                <a:latin typeface="Arial"/>
                <a:cs typeface="Arial"/>
              </a:rPr>
              <a:t>ubogie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5" dirty="0">
                <a:latin typeface="Arial"/>
                <a:cs typeface="Arial"/>
              </a:rPr>
              <a:t>mało </a:t>
            </a:r>
            <a:r>
              <a:rPr sz="1600" spc="-10" dirty="0">
                <a:latin typeface="Arial"/>
                <a:cs typeface="Arial"/>
              </a:rPr>
              <a:t>wiarygodne; </a:t>
            </a:r>
            <a:r>
              <a:rPr sz="1600" dirty="0">
                <a:latin typeface="Arial"/>
                <a:cs typeface="Arial"/>
              </a:rPr>
              <a:t>często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jest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postrzegana </a:t>
            </a:r>
            <a:r>
              <a:rPr sz="1600" spc="-10" dirty="0">
                <a:latin typeface="Arial"/>
                <a:cs typeface="Arial"/>
              </a:rPr>
              <a:t>przez </a:t>
            </a:r>
            <a:r>
              <a:rPr sz="1600" spc="-5" dirty="0">
                <a:latin typeface="Arial"/>
                <a:cs typeface="Arial"/>
              </a:rPr>
              <a:t>użytkowników </a:t>
            </a:r>
            <a:r>
              <a:rPr sz="1600" dirty="0">
                <a:latin typeface="Arial"/>
                <a:cs typeface="Arial"/>
              </a:rPr>
              <a:t>jako </a:t>
            </a:r>
            <a:r>
              <a:rPr sz="1600" spc="-5" dirty="0">
                <a:latin typeface="Arial"/>
                <a:cs typeface="Arial"/>
              </a:rPr>
              <a:t>nienaturalna </a:t>
            </a:r>
            <a:r>
              <a:rPr sz="1600" dirty="0">
                <a:latin typeface="Arial"/>
                <a:cs typeface="Arial"/>
              </a:rPr>
              <a:t>i męcząca;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czasochłonność.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64640" marR="5080" indent="-1552575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myślenie </a:t>
            </a:r>
            <a:r>
              <a:rPr spc="5" dirty="0">
                <a:solidFill>
                  <a:srgbClr val="666699"/>
                </a:solidFill>
              </a:rPr>
              <a:t>na</a:t>
            </a:r>
            <a:r>
              <a:rPr spc="-4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głos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272" y="475487"/>
            <a:ext cx="7839456" cy="5544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9350" y="6198209"/>
            <a:ext cx="5142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Źródło: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https://uxknowledgebase.com/usability-testing-part-1-e00a94974c79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6256" y="6591096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66520" marR="5080" indent="-1354455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pomiar</a:t>
            </a:r>
            <a:r>
              <a:rPr spc="-5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wydajności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1223848"/>
            <a:ext cx="8032750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Pomiar </a:t>
            </a:r>
            <a:r>
              <a:rPr sz="1800" spc="-5" dirty="0">
                <a:solidFill>
                  <a:srgbClr val="00AFEF"/>
                </a:solidFill>
                <a:latin typeface="Arial"/>
                <a:cs typeface="Arial"/>
              </a:rPr>
              <a:t>wydajności </a:t>
            </a:r>
            <a:r>
              <a:rPr sz="1800" dirty="0">
                <a:latin typeface="Arial"/>
                <a:cs typeface="Arial"/>
              </a:rPr>
              <a:t>(ang. Performance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Measurement)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9461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Pomiar </a:t>
            </a:r>
            <a:r>
              <a:rPr sz="1800" spc="-5" dirty="0">
                <a:latin typeface="Arial"/>
                <a:cs typeface="Arial"/>
              </a:rPr>
              <a:t>wydajności </a:t>
            </a:r>
            <a:r>
              <a:rPr sz="1800" dirty="0">
                <a:latin typeface="Arial"/>
                <a:cs typeface="Arial"/>
              </a:rPr>
              <a:t>polega na zbieraniu </a:t>
            </a:r>
            <a:r>
              <a:rPr sz="1800" spc="-5" dirty="0">
                <a:latin typeface="Arial"/>
                <a:cs typeface="Arial"/>
              </a:rPr>
              <a:t>danych liczbowych </a:t>
            </a:r>
            <a:r>
              <a:rPr sz="1800" dirty="0">
                <a:latin typeface="Arial"/>
                <a:cs typeface="Arial"/>
              </a:rPr>
              <a:t>w trakcie pracy  </a:t>
            </a: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z serwisem. </a:t>
            </a:r>
            <a:r>
              <a:rPr sz="1800" spc="-5" dirty="0">
                <a:latin typeface="Arial"/>
                <a:cs typeface="Arial"/>
              </a:rPr>
              <a:t>Dane </a:t>
            </a:r>
            <a:r>
              <a:rPr sz="1800" dirty="0">
                <a:latin typeface="Arial"/>
                <a:cs typeface="Arial"/>
              </a:rPr>
              <a:t>te </a:t>
            </a:r>
            <a:r>
              <a:rPr sz="1800" spc="5" dirty="0">
                <a:latin typeface="Arial"/>
                <a:cs typeface="Arial"/>
              </a:rPr>
              <a:t>mogą </a:t>
            </a:r>
            <a:r>
              <a:rPr sz="1800" spc="-5" dirty="0">
                <a:latin typeface="Arial"/>
                <a:cs typeface="Arial"/>
              </a:rPr>
              <a:t>być </a:t>
            </a:r>
            <a:r>
              <a:rPr sz="1800" dirty="0">
                <a:latin typeface="Arial"/>
                <a:cs typeface="Arial"/>
              </a:rPr>
              <a:t>zbierane </a:t>
            </a:r>
            <a:r>
              <a:rPr sz="1800" spc="-5" dirty="0">
                <a:latin typeface="Arial"/>
                <a:cs typeface="Arial"/>
              </a:rPr>
              <a:t>przez </a:t>
            </a:r>
            <a:r>
              <a:rPr sz="1800" dirty="0">
                <a:latin typeface="Arial"/>
                <a:cs typeface="Arial"/>
              </a:rPr>
              <a:t>eksperta lub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przez  przeznaczone </a:t>
            </a:r>
            <a:r>
              <a:rPr sz="1800" dirty="0">
                <a:latin typeface="Arial"/>
                <a:cs typeface="Arial"/>
              </a:rPr>
              <a:t>do tego celu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oprogramowanie.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Następnie </a:t>
            </a:r>
            <a:r>
              <a:rPr sz="1800" spc="5" dirty="0">
                <a:latin typeface="Arial"/>
                <a:cs typeface="Arial"/>
              </a:rPr>
              <a:t>są </a:t>
            </a:r>
            <a:r>
              <a:rPr sz="1800" dirty="0">
                <a:latin typeface="Arial"/>
                <a:cs typeface="Arial"/>
              </a:rPr>
              <a:t>one </a:t>
            </a:r>
            <a:r>
              <a:rPr sz="1800" spc="-5" dirty="0">
                <a:latin typeface="Arial"/>
                <a:cs typeface="Arial"/>
              </a:rPr>
              <a:t>przetwarzane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uzyskiwane </a:t>
            </a:r>
            <a:r>
              <a:rPr sz="1800" spc="5" dirty="0">
                <a:latin typeface="Arial"/>
                <a:cs typeface="Arial"/>
              </a:rPr>
              <a:t>są </a:t>
            </a:r>
            <a:r>
              <a:rPr sz="1800" dirty="0">
                <a:latin typeface="Arial"/>
                <a:cs typeface="Arial"/>
              </a:rPr>
              <a:t>miary wydajności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rozwiązania.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4000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Miarami </a:t>
            </a:r>
            <a:r>
              <a:rPr sz="1800" spc="5" dirty="0">
                <a:latin typeface="Arial"/>
                <a:cs typeface="Arial"/>
              </a:rPr>
              <a:t>takimi mogą </a:t>
            </a:r>
            <a:r>
              <a:rPr sz="1800" spc="-5" dirty="0">
                <a:latin typeface="Arial"/>
                <a:cs typeface="Arial"/>
              </a:rPr>
              <a:t>być przykładowo: </a:t>
            </a:r>
            <a:r>
              <a:rPr sz="1800" dirty="0">
                <a:latin typeface="Arial"/>
                <a:cs typeface="Arial"/>
              </a:rPr>
              <a:t>czas potrzebny </a:t>
            </a:r>
            <a:r>
              <a:rPr sz="1800" spc="-5" dirty="0">
                <a:latin typeface="Arial"/>
                <a:cs typeface="Arial"/>
              </a:rPr>
              <a:t>użytkownikowi </a:t>
            </a:r>
            <a:r>
              <a:rPr sz="1800" dirty="0">
                <a:latin typeface="Arial"/>
                <a:cs typeface="Arial"/>
              </a:rPr>
              <a:t>na  </a:t>
            </a:r>
            <a:r>
              <a:rPr sz="1800" spc="-5" dirty="0">
                <a:latin typeface="Arial"/>
                <a:cs typeface="Arial"/>
              </a:rPr>
              <a:t>wykonanie </a:t>
            </a:r>
            <a:r>
              <a:rPr sz="1800" dirty="0">
                <a:latin typeface="Arial"/>
                <a:cs typeface="Arial"/>
              </a:rPr>
              <a:t>zadania, liczba zadań ukończonych w określonym czasie,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liczba  błędów </a:t>
            </a:r>
            <a:r>
              <a:rPr sz="1800" spc="-5" dirty="0">
                <a:latin typeface="Arial"/>
                <a:cs typeface="Arial"/>
              </a:rPr>
              <a:t>użytkownika,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Zalety: </a:t>
            </a:r>
            <a:r>
              <a:rPr sz="1800" spc="-5" dirty="0">
                <a:latin typeface="Arial"/>
                <a:cs typeface="Arial"/>
              </a:rPr>
              <a:t>pozwala uzyskać </a:t>
            </a:r>
            <a:r>
              <a:rPr sz="1800" dirty="0">
                <a:latin typeface="Arial"/>
                <a:cs typeface="Arial"/>
              </a:rPr>
              <a:t>dane </a:t>
            </a:r>
            <a:r>
              <a:rPr sz="1800" spc="-5" dirty="0">
                <a:latin typeface="Arial"/>
                <a:cs typeface="Arial"/>
              </a:rPr>
              <a:t>liczbowe; łatwość porównywania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wyników.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Wady: </a:t>
            </a:r>
            <a:r>
              <a:rPr sz="1800" dirty="0">
                <a:latin typeface="Arial"/>
                <a:cs typeface="Arial"/>
              </a:rPr>
              <a:t>nie </a:t>
            </a:r>
            <a:r>
              <a:rPr sz="1800" spc="-5" dirty="0">
                <a:latin typeface="Arial"/>
                <a:cs typeface="Arial"/>
              </a:rPr>
              <a:t>pozwala </a:t>
            </a:r>
            <a:r>
              <a:rPr sz="1800" dirty="0">
                <a:latin typeface="Arial"/>
                <a:cs typeface="Arial"/>
              </a:rPr>
              <a:t>odkryć </a:t>
            </a:r>
            <a:r>
              <a:rPr sz="1800" spc="-5" dirty="0">
                <a:latin typeface="Arial"/>
                <a:cs typeface="Arial"/>
              </a:rPr>
              <a:t>pojedynczych/szczegółowych </a:t>
            </a:r>
            <a:r>
              <a:rPr sz="1800" dirty="0">
                <a:latin typeface="Arial"/>
                <a:cs typeface="Arial"/>
              </a:rPr>
              <a:t>problemów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serwisem.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66520" marR="5080" indent="-1354455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pomiar</a:t>
            </a:r>
            <a:r>
              <a:rPr spc="-5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wydajności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473" y="1221485"/>
            <a:ext cx="7950200" cy="421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EF"/>
                </a:solidFill>
                <a:latin typeface="Arial"/>
                <a:cs typeface="Arial"/>
              </a:rPr>
              <a:t>Pomiar wydajności </a:t>
            </a:r>
            <a:r>
              <a:rPr sz="1800" dirty="0">
                <a:latin typeface="Arial"/>
                <a:cs typeface="Arial"/>
              </a:rPr>
              <a:t>(ang. Performance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Measurement)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Nielsen J., Usability Engineering. </a:t>
            </a:r>
            <a:r>
              <a:rPr sz="1800" spc="-5" dirty="0">
                <a:latin typeface="Arial"/>
                <a:cs typeface="Arial"/>
              </a:rPr>
              <a:t>Morgan </a:t>
            </a:r>
            <a:r>
              <a:rPr sz="1800" dirty="0">
                <a:latin typeface="Arial"/>
                <a:cs typeface="Arial"/>
              </a:rPr>
              <a:t>Kaufmann,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1993.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30200" algn="l"/>
              </a:tabLst>
            </a:pPr>
            <a:r>
              <a:rPr sz="1800" spc="-5" dirty="0">
                <a:latin typeface="Arial"/>
                <a:cs typeface="Arial"/>
              </a:rPr>
              <a:t>Hom </a:t>
            </a:r>
            <a:r>
              <a:rPr sz="1800" dirty="0">
                <a:latin typeface="Arial"/>
                <a:cs typeface="Arial"/>
              </a:rPr>
              <a:t>J.,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spc="-30" dirty="0">
                <a:latin typeface="Arial"/>
                <a:cs typeface="Arial"/>
              </a:rPr>
              <a:t>Toolbox </a:t>
            </a:r>
            <a:r>
              <a:rPr sz="1800" dirty="0">
                <a:latin typeface="Arial"/>
                <a:cs typeface="Arial"/>
              </a:rPr>
              <a:t>Handbook. 1998, </a:t>
            </a:r>
            <a:r>
              <a:rPr sz="1800" dirty="0"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http://www.idemployee.id.tue.nl/g.w.m.rauterberg/lecturenotes/UsabilityMethod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sToolboxHandbook.pdf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12700" marR="146050" algn="just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Fernandez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A.,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Insfran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E.,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Abrahao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S.,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Usability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evaluation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web: </a:t>
            </a:r>
            <a:r>
              <a:rPr sz="1800" dirty="0">
                <a:latin typeface="Arial"/>
                <a:cs typeface="Arial"/>
              </a:rPr>
              <a:t>A systematic mapping </a:t>
            </a:r>
            <a:r>
              <a:rPr sz="1800" spc="-25" dirty="0">
                <a:latin typeface="Arial"/>
                <a:cs typeface="Arial"/>
              </a:rPr>
              <a:t>study. </a:t>
            </a:r>
            <a:r>
              <a:rPr sz="1800" dirty="0">
                <a:latin typeface="Arial"/>
                <a:cs typeface="Arial"/>
              </a:rPr>
              <a:t>Information and </a:t>
            </a:r>
            <a:r>
              <a:rPr sz="1800" spc="-5" dirty="0">
                <a:latin typeface="Arial"/>
                <a:cs typeface="Arial"/>
              </a:rPr>
              <a:t>Software </a:t>
            </a:r>
            <a:r>
              <a:rPr sz="1800" spc="-35" dirty="0">
                <a:latin typeface="Arial"/>
                <a:cs typeface="Arial"/>
              </a:rPr>
              <a:t>Technology, </a:t>
            </a:r>
            <a:r>
              <a:rPr sz="1800" spc="-25" dirty="0">
                <a:latin typeface="Arial"/>
                <a:cs typeface="Arial"/>
              </a:rPr>
              <a:t>Vol.  </a:t>
            </a:r>
            <a:r>
              <a:rPr sz="1800" dirty="0">
                <a:latin typeface="Arial"/>
                <a:cs typeface="Arial"/>
              </a:rPr>
              <a:t>53, No. 8, </a:t>
            </a:r>
            <a:r>
              <a:rPr sz="1800" spc="-30" dirty="0">
                <a:latin typeface="Arial"/>
                <a:cs typeface="Arial"/>
              </a:rPr>
              <a:t>2011,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789-817.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Liczba ekspertów: 1; Liczba </a:t>
            </a:r>
            <a:r>
              <a:rPr sz="1800" spc="-5" dirty="0">
                <a:latin typeface="Arial"/>
                <a:cs typeface="Arial"/>
              </a:rPr>
              <a:t>użytkowników: </a:t>
            </a:r>
            <a:r>
              <a:rPr sz="1800" spc="5" dirty="0">
                <a:latin typeface="Arial"/>
                <a:cs typeface="Arial"/>
              </a:rPr>
              <a:t>co najmniej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Etap projektu: analiza konkurencji, finałowe testy; </a:t>
            </a:r>
            <a:r>
              <a:rPr sz="1800" spc="-5" dirty="0">
                <a:latin typeface="Arial"/>
                <a:cs typeface="Arial"/>
              </a:rPr>
              <a:t>Czas trwania: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długi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914" marR="5080" indent="-184785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spc="5" dirty="0">
                <a:solidFill>
                  <a:srgbClr val="666699"/>
                </a:solidFill>
              </a:rPr>
              <a:t>analiza</a:t>
            </a:r>
            <a:r>
              <a:rPr spc="-35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logów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585" y="1334465"/>
            <a:ext cx="8321675" cy="4440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tej metodzie ekspert lub </a:t>
            </a:r>
            <a:r>
              <a:rPr sz="1600" spc="-5" dirty="0">
                <a:latin typeface="Arial"/>
                <a:cs typeface="Arial"/>
              </a:rPr>
              <a:t>oprogramowanie analizuje dane </a:t>
            </a:r>
            <a:r>
              <a:rPr sz="1600" dirty="0">
                <a:latin typeface="Arial"/>
                <a:cs typeface="Arial"/>
              </a:rPr>
              <a:t>dotyczące </a:t>
            </a:r>
            <a:r>
              <a:rPr sz="1600" spc="-5" dirty="0">
                <a:latin typeface="Arial"/>
                <a:cs typeface="Arial"/>
              </a:rPr>
              <a:t>np. </a:t>
            </a:r>
            <a:r>
              <a:rPr sz="1600" dirty="0">
                <a:latin typeface="Arial"/>
                <a:cs typeface="Arial"/>
              </a:rPr>
              <a:t>„ścieżek”,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którymi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użytkownik porusza </a:t>
            </a:r>
            <a:r>
              <a:rPr sz="1600" spc="5" dirty="0">
                <a:latin typeface="Arial"/>
                <a:cs typeface="Arial"/>
              </a:rPr>
              <a:t>się </a:t>
            </a:r>
            <a:r>
              <a:rPr sz="1600" dirty="0">
                <a:latin typeface="Arial"/>
                <a:cs typeface="Arial"/>
              </a:rPr>
              <a:t>po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serwisie.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265430" indent="57785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Pozwala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określić,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których miejscach serwisu </a:t>
            </a:r>
            <a:r>
              <a:rPr sz="1600" spc="-5" dirty="0">
                <a:latin typeface="Arial"/>
                <a:cs typeface="Arial"/>
              </a:rPr>
              <a:t>użytkownicy </a:t>
            </a:r>
            <a:r>
              <a:rPr sz="1600" spc="-10" dirty="0">
                <a:latin typeface="Arial"/>
                <a:cs typeface="Arial"/>
              </a:rPr>
              <a:t>przebywają </a:t>
            </a:r>
            <a:r>
              <a:rPr sz="1600" dirty="0">
                <a:latin typeface="Arial"/>
                <a:cs typeface="Arial"/>
              </a:rPr>
              <a:t>najczęściej, </a:t>
            </a:r>
            <a:r>
              <a:rPr sz="1600" spc="5" dirty="0">
                <a:latin typeface="Arial"/>
                <a:cs typeface="Arial"/>
              </a:rPr>
              <a:t>w  </a:t>
            </a:r>
            <a:r>
              <a:rPr sz="1600" dirty="0">
                <a:latin typeface="Arial"/>
                <a:cs typeface="Arial"/>
              </a:rPr>
              <a:t>których </a:t>
            </a:r>
            <a:r>
              <a:rPr sz="1600" spc="5" dirty="0">
                <a:latin typeface="Arial"/>
                <a:cs typeface="Arial"/>
              </a:rPr>
              <a:t>miejscach </a:t>
            </a:r>
            <a:r>
              <a:rPr sz="1600" spc="-5" dirty="0">
                <a:latin typeface="Arial"/>
                <a:cs typeface="Arial"/>
              </a:rPr>
              <a:t>spędzają najwięcej </a:t>
            </a:r>
            <a:r>
              <a:rPr sz="1600" dirty="0">
                <a:latin typeface="Arial"/>
                <a:cs typeface="Arial"/>
              </a:rPr>
              <a:t>czasu, </a:t>
            </a:r>
            <a:r>
              <a:rPr sz="1600" spc="-5" dirty="0">
                <a:latin typeface="Arial"/>
                <a:cs typeface="Arial"/>
              </a:rPr>
              <a:t>gdzie </a:t>
            </a:r>
            <a:r>
              <a:rPr sz="1600" spc="-10" dirty="0">
                <a:latin typeface="Arial"/>
                <a:cs typeface="Arial"/>
              </a:rPr>
              <a:t>przerywają </a:t>
            </a:r>
            <a:r>
              <a:rPr sz="1600" dirty="0">
                <a:latin typeface="Arial"/>
                <a:cs typeface="Arial"/>
              </a:rPr>
              <a:t>eksplorację </a:t>
            </a:r>
            <a:r>
              <a:rPr sz="1600" spc="-5" dirty="0">
                <a:latin typeface="Arial"/>
                <a:cs typeface="Arial"/>
              </a:rPr>
              <a:t>serwisu, gdzie  </a:t>
            </a:r>
            <a:r>
              <a:rPr sz="1600" dirty="0">
                <a:latin typeface="Arial"/>
                <a:cs typeface="Arial"/>
              </a:rPr>
              <a:t>najczęściej </a:t>
            </a:r>
            <a:r>
              <a:rPr sz="1600" spc="-5" dirty="0">
                <a:latin typeface="Arial"/>
                <a:cs typeface="Arial"/>
              </a:rPr>
              <a:t>występują </a:t>
            </a:r>
            <a:r>
              <a:rPr sz="1600" spc="-25" dirty="0">
                <a:latin typeface="Arial"/>
                <a:cs typeface="Arial"/>
              </a:rPr>
              <a:t>błędy,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7289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Zależnie od </a:t>
            </a:r>
            <a:r>
              <a:rPr sz="1600" spc="-5" dirty="0">
                <a:latin typeface="Arial"/>
                <a:cs typeface="Arial"/>
              </a:rPr>
              <a:t>przyjętego kryterium podziału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badania </a:t>
            </a:r>
            <a:r>
              <a:rPr sz="1600" spc="-20" dirty="0">
                <a:latin typeface="Arial"/>
                <a:cs typeface="Arial"/>
              </a:rPr>
              <a:t>serwisów, </a:t>
            </a:r>
            <a:r>
              <a:rPr sz="1600" dirty="0">
                <a:latin typeface="Arial"/>
                <a:cs typeface="Arial"/>
              </a:rPr>
              <a:t>do </a:t>
            </a:r>
            <a:r>
              <a:rPr sz="1600" spc="-5" dirty="0">
                <a:latin typeface="Arial"/>
                <a:cs typeface="Arial"/>
              </a:rPr>
              <a:t>grupy </a:t>
            </a:r>
            <a:r>
              <a:rPr sz="1600" spc="5" dirty="0">
                <a:latin typeface="Arial"/>
                <a:cs typeface="Arial"/>
              </a:rPr>
              <a:t>metod  </a:t>
            </a:r>
            <a:r>
              <a:rPr sz="1600" dirty="0">
                <a:latin typeface="Arial"/>
                <a:cs typeface="Arial"/>
              </a:rPr>
              <a:t>opartych na logach można </a:t>
            </a:r>
            <a:r>
              <a:rPr sz="1600" spc="-5" dirty="0">
                <a:latin typeface="Arial"/>
                <a:cs typeface="Arial"/>
              </a:rPr>
              <a:t>zaliczyć </a:t>
            </a:r>
            <a:r>
              <a:rPr sz="1600" dirty="0">
                <a:latin typeface="Arial"/>
                <a:cs typeface="Arial"/>
              </a:rPr>
              <a:t>też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np.: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1473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Śledzenie </a:t>
            </a:r>
            <a:r>
              <a:rPr sz="1600" dirty="0">
                <a:latin typeface="Arial"/>
                <a:cs typeface="Arial"/>
              </a:rPr>
              <a:t>kliknięć </a:t>
            </a:r>
            <a:r>
              <a:rPr sz="1600" spc="-5" dirty="0">
                <a:latin typeface="Arial"/>
                <a:cs typeface="Arial"/>
              </a:rPr>
              <a:t>(ang. </a:t>
            </a:r>
            <a:r>
              <a:rPr sz="1600" dirty="0">
                <a:latin typeface="Arial"/>
                <a:cs typeface="Arial"/>
              </a:rPr>
              <a:t>Clicktracking), </a:t>
            </a:r>
            <a:r>
              <a:rPr sz="1600" spc="-5" dirty="0">
                <a:latin typeface="Arial"/>
                <a:cs typeface="Arial"/>
              </a:rPr>
              <a:t>czyli śledzenie </a:t>
            </a:r>
            <a:r>
              <a:rPr sz="1600" dirty="0">
                <a:latin typeface="Arial"/>
                <a:cs typeface="Arial"/>
              </a:rPr>
              <a:t>kliknięć myszy </a:t>
            </a:r>
            <a:r>
              <a:rPr sz="1600" spc="-10" dirty="0">
                <a:latin typeface="Arial"/>
                <a:cs typeface="Arial"/>
              </a:rPr>
              <a:t>wykonywanych przez  </a:t>
            </a:r>
            <a:r>
              <a:rPr sz="1600" spc="-5" dirty="0">
                <a:latin typeface="Arial"/>
                <a:cs typeface="Arial"/>
              </a:rPr>
              <a:t>użytkownika (dane </a:t>
            </a:r>
            <a:r>
              <a:rPr sz="1600" spc="5" dirty="0">
                <a:latin typeface="Arial"/>
                <a:cs typeface="Arial"/>
              </a:rPr>
              <a:t>te są </a:t>
            </a:r>
            <a:r>
              <a:rPr sz="1600" spc="-10" dirty="0">
                <a:latin typeface="Arial"/>
                <a:cs typeface="Arial"/>
              </a:rPr>
              <a:t>również zawarte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postaci </a:t>
            </a:r>
            <a:r>
              <a:rPr sz="1600" spc="-25" dirty="0">
                <a:latin typeface="Arial"/>
                <a:cs typeface="Arial"/>
              </a:rPr>
              <a:t>logów, </a:t>
            </a:r>
            <a:r>
              <a:rPr sz="1600" dirty="0">
                <a:latin typeface="Arial"/>
                <a:cs typeface="Arial"/>
              </a:rPr>
              <a:t>ale jest </a:t>
            </a:r>
            <a:r>
              <a:rPr sz="1600" spc="5" dirty="0">
                <a:latin typeface="Arial"/>
                <a:cs typeface="Arial"/>
              </a:rPr>
              <a:t>to metoda </a:t>
            </a:r>
            <a:r>
              <a:rPr sz="1600" spc="-5" dirty="0">
                <a:latin typeface="Arial"/>
                <a:cs typeface="Arial"/>
              </a:rPr>
              <a:t>zdalna  </a:t>
            </a:r>
            <a:r>
              <a:rPr sz="1600" dirty="0">
                <a:latin typeface="Arial"/>
                <a:cs typeface="Arial"/>
              </a:rPr>
              <a:t>badania),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Śledzenie wzroku (ang. </a:t>
            </a:r>
            <a:r>
              <a:rPr sz="1600" dirty="0">
                <a:latin typeface="Arial"/>
                <a:cs typeface="Arial"/>
              </a:rPr>
              <a:t>Eye </a:t>
            </a:r>
            <a:r>
              <a:rPr sz="1600" spc="-5" dirty="0">
                <a:latin typeface="Arial"/>
                <a:cs typeface="Arial"/>
              </a:rPr>
              <a:t>Tracking) (dane </a:t>
            </a:r>
            <a:r>
              <a:rPr sz="1600" spc="5" dirty="0">
                <a:latin typeface="Arial"/>
                <a:cs typeface="Arial"/>
              </a:rPr>
              <a:t>te </a:t>
            </a:r>
            <a:r>
              <a:rPr sz="1600" dirty="0">
                <a:latin typeface="Arial"/>
                <a:cs typeface="Arial"/>
              </a:rPr>
              <a:t>także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spc="-10" dirty="0">
                <a:latin typeface="Arial"/>
                <a:cs typeface="Arial"/>
              </a:rPr>
              <a:t>zapisywane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postaci </a:t>
            </a:r>
            <a:r>
              <a:rPr sz="1600" spc="-25" dirty="0">
                <a:latin typeface="Arial"/>
                <a:cs typeface="Arial"/>
              </a:rPr>
              <a:t>logów,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ale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jest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laboratoryjna </a:t>
            </a:r>
            <a:r>
              <a:rPr sz="1600" spc="5" dirty="0">
                <a:latin typeface="Arial"/>
                <a:cs typeface="Arial"/>
              </a:rPr>
              <a:t>metoda </a:t>
            </a:r>
            <a:r>
              <a:rPr sz="1600" spc="-5" dirty="0">
                <a:latin typeface="Arial"/>
                <a:cs typeface="Arial"/>
              </a:rPr>
              <a:t>badań, wymagająca dodatkowo </a:t>
            </a:r>
            <a:r>
              <a:rPr sz="1600" dirty="0">
                <a:latin typeface="Arial"/>
                <a:cs typeface="Arial"/>
              </a:rPr>
              <a:t>sprzętu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badawczego).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 </a:t>
            </a:r>
            <a:r>
              <a:rPr sz="1200" dirty="0">
                <a:latin typeface="Arial"/>
                <a:cs typeface="Arial"/>
              </a:rPr>
              <a:t>1 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 </a:t>
            </a:r>
            <a:r>
              <a:rPr sz="1200" dirty="0">
                <a:latin typeface="Arial"/>
                <a:cs typeface="Arial"/>
              </a:rPr>
              <a:t>20 </a:t>
            </a:r>
            <a:r>
              <a:rPr sz="1200" spc="-5" dirty="0">
                <a:latin typeface="Arial"/>
                <a:cs typeface="Arial"/>
              </a:rPr>
              <a:t>Etap projektu: </a:t>
            </a:r>
            <a:r>
              <a:rPr sz="1200" spc="5" dirty="0">
                <a:latin typeface="Arial"/>
                <a:cs typeface="Arial"/>
              </a:rPr>
              <a:t>finalne </a:t>
            </a:r>
            <a:r>
              <a:rPr sz="1200" spc="-15" dirty="0">
                <a:latin typeface="Arial"/>
                <a:cs typeface="Arial"/>
              </a:rPr>
              <a:t>testy, </a:t>
            </a:r>
            <a:r>
              <a:rPr sz="1200" dirty="0">
                <a:latin typeface="Arial"/>
                <a:cs typeface="Arial"/>
              </a:rPr>
              <a:t>dalsze badania </a:t>
            </a:r>
            <a:r>
              <a:rPr sz="1200" spc="-5" dirty="0">
                <a:latin typeface="Arial"/>
                <a:cs typeface="Arial"/>
              </a:rPr>
              <a:t>Czas </a:t>
            </a:r>
            <a:r>
              <a:rPr sz="1200" dirty="0">
                <a:latin typeface="Arial"/>
                <a:cs typeface="Arial"/>
              </a:rPr>
              <a:t>trwania:</a:t>
            </a:r>
            <a:r>
              <a:rPr sz="1200" spc="-2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długi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59914" marR="5080" indent="-184785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spc="5" dirty="0">
                <a:solidFill>
                  <a:srgbClr val="666699"/>
                </a:solidFill>
              </a:rPr>
              <a:t>analiza</a:t>
            </a:r>
            <a:r>
              <a:rPr spc="-35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logów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376" y="4470272"/>
            <a:ext cx="78695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Zalety: </a:t>
            </a:r>
            <a:r>
              <a:rPr sz="1800" spc="-5" dirty="0">
                <a:latin typeface="Arial"/>
                <a:cs typeface="Arial"/>
              </a:rPr>
              <a:t>umożliwia </a:t>
            </a:r>
            <a:r>
              <a:rPr sz="1800" dirty="0">
                <a:latin typeface="Arial"/>
                <a:cs typeface="Arial"/>
              </a:rPr>
              <a:t>odkrycie często i rzadko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wykorzystywanych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elementów/fragmentów </a:t>
            </a:r>
            <a:r>
              <a:rPr sz="1800" spc="-5" dirty="0">
                <a:latin typeface="Arial"/>
                <a:cs typeface="Arial"/>
              </a:rPr>
              <a:t>serwisu; może </a:t>
            </a:r>
            <a:r>
              <a:rPr sz="1800" dirty="0">
                <a:latin typeface="Arial"/>
                <a:cs typeface="Arial"/>
              </a:rPr>
              <a:t>działać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ciągle.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Wady: narusza prywatność </a:t>
            </a:r>
            <a:r>
              <a:rPr sz="1800" spc="-15" dirty="0">
                <a:latin typeface="Arial"/>
                <a:cs typeface="Arial"/>
              </a:rPr>
              <a:t>użytkowników, </a:t>
            </a:r>
            <a:r>
              <a:rPr sz="1800" spc="-5" dirty="0">
                <a:latin typeface="Arial"/>
                <a:cs typeface="Arial"/>
              </a:rPr>
              <a:t>wobec </a:t>
            </a:r>
            <a:r>
              <a:rPr sz="1800" dirty="0">
                <a:latin typeface="Arial"/>
                <a:cs typeface="Arial"/>
              </a:rPr>
              <a:t>czego często starają się oni  utrudnić jej stosowanie (np. </a:t>
            </a:r>
            <a:r>
              <a:rPr sz="1800" spc="-5" dirty="0">
                <a:latin typeface="Arial"/>
                <a:cs typeface="Arial"/>
              </a:rPr>
              <a:t>wyłączenie </a:t>
            </a:r>
            <a:r>
              <a:rPr sz="1800" dirty="0">
                <a:latin typeface="Arial"/>
                <a:cs typeface="Arial"/>
              </a:rPr>
              <a:t>„ciasteczek” przeglądarki); </a:t>
            </a:r>
            <a:r>
              <a:rPr sz="1800" spc="-5" dirty="0">
                <a:latin typeface="Arial"/>
                <a:cs typeface="Arial"/>
              </a:rPr>
              <a:t>wymaga  </a:t>
            </a:r>
            <a:r>
              <a:rPr sz="1800" dirty="0">
                <a:latin typeface="Arial"/>
                <a:cs typeface="Arial"/>
              </a:rPr>
              <a:t>specjalistycznego oprogramowania do analizy ogromnych </a:t>
            </a:r>
            <a:r>
              <a:rPr sz="1800" spc="5" dirty="0">
                <a:latin typeface="Arial"/>
                <a:cs typeface="Arial"/>
              </a:rPr>
              <a:t>ilości</a:t>
            </a:r>
            <a:r>
              <a:rPr sz="1800" spc="-2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danych.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578" y="1368297"/>
            <a:ext cx="3444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Analiza logów (ang. Log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Analysis)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578" y="1920366"/>
            <a:ext cx="7310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Nielsen J., Usability </a:t>
            </a:r>
            <a:r>
              <a:rPr sz="1200" spc="-5" dirty="0">
                <a:latin typeface="Arial"/>
                <a:cs typeface="Arial"/>
              </a:rPr>
              <a:t>Engineering. Morgan Kaufmann,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1993.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Fernandez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A.,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Insfran </a:t>
            </a:r>
            <a:r>
              <a:rPr sz="1200" spc="-5" dirty="0">
                <a:latin typeface="Arial"/>
                <a:cs typeface="Arial"/>
              </a:rPr>
              <a:t>E.,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Abrahao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evaluation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methods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web: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systematic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mapping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study.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Information and Software </a:t>
            </a:r>
            <a:r>
              <a:rPr sz="1200" spc="-20" dirty="0">
                <a:latin typeface="Arial"/>
                <a:cs typeface="Arial"/>
              </a:rPr>
              <a:t>Technology, Vol. </a:t>
            </a:r>
            <a:r>
              <a:rPr sz="1200" spc="-5" dirty="0">
                <a:latin typeface="Arial"/>
                <a:cs typeface="Arial"/>
              </a:rPr>
              <a:t>53, </a:t>
            </a:r>
            <a:r>
              <a:rPr sz="1200" dirty="0">
                <a:latin typeface="Arial"/>
                <a:cs typeface="Arial"/>
              </a:rPr>
              <a:t>No. 8,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789-817.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578" y="2923108"/>
            <a:ext cx="5181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Analiza ruchu na stronie (ang. </a:t>
            </a:r>
            <a:r>
              <a:rPr sz="1800" spc="5" dirty="0">
                <a:latin typeface="Arial"/>
                <a:cs typeface="Arial"/>
              </a:rPr>
              <a:t>Web </a:t>
            </a:r>
            <a:r>
              <a:rPr sz="1800" spc="-5" dirty="0">
                <a:latin typeface="Arial"/>
                <a:cs typeface="Arial"/>
              </a:rPr>
              <a:t>traffic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analysis)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578" y="3475482"/>
            <a:ext cx="7197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Albert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Tullis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T.,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Tedesco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Beyond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Usability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Lab,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Conducting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Large-scale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Online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Experience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Studies. </a:t>
            </a:r>
            <a:r>
              <a:rPr sz="1200" spc="-5" dirty="0">
                <a:latin typeface="Arial"/>
                <a:cs typeface="Arial"/>
              </a:rPr>
              <a:t>Elsevier, Morgan Kaufmann,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2010.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4845" marR="5080" indent="-65278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obserwacja </a:t>
            </a:r>
            <a:r>
              <a:rPr spc="5" dirty="0">
                <a:solidFill>
                  <a:srgbClr val="666699"/>
                </a:solidFill>
              </a:rPr>
              <a:t>pola</a:t>
            </a:r>
            <a:r>
              <a:rPr spc="-9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działania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0" y="1226896"/>
            <a:ext cx="8296275" cy="48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Obserwacja </a:t>
            </a:r>
            <a:r>
              <a:rPr sz="1800" dirty="0">
                <a:latin typeface="Arial"/>
                <a:cs typeface="Arial"/>
              </a:rPr>
              <a:t>pola działania (ang. Field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Observation)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W metodzie tej </a:t>
            </a:r>
            <a:r>
              <a:rPr sz="1800" spc="5" dirty="0">
                <a:latin typeface="Arial"/>
                <a:cs typeface="Arial"/>
              </a:rPr>
              <a:t>ekspert </a:t>
            </a:r>
            <a:r>
              <a:rPr sz="1800" spc="-5" dirty="0">
                <a:latin typeface="Arial"/>
                <a:cs typeface="Arial"/>
              </a:rPr>
              <a:t>prowadzi </a:t>
            </a:r>
            <a:r>
              <a:rPr sz="1800" dirty="0">
                <a:latin typeface="Arial"/>
                <a:cs typeface="Arial"/>
              </a:rPr>
              <a:t>obserwację interakcji </a:t>
            </a: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z serwisem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jego naturalnym środowisku działania (np. w domu lub w miejscu </a:t>
            </a:r>
            <a:r>
              <a:rPr sz="1800" spc="-5" dirty="0">
                <a:latin typeface="Arial"/>
                <a:cs typeface="Arial"/>
              </a:rPr>
              <a:t>pracy).  </a:t>
            </a:r>
            <a:r>
              <a:rPr sz="1800" dirty="0">
                <a:latin typeface="Arial"/>
                <a:cs typeface="Arial"/>
              </a:rPr>
              <a:t>Obserwacja może </a:t>
            </a:r>
            <a:r>
              <a:rPr sz="1800" spc="-5" dirty="0">
                <a:latin typeface="Arial"/>
                <a:cs typeface="Arial"/>
              </a:rPr>
              <a:t>odbywać </a:t>
            </a:r>
            <a:r>
              <a:rPr sz="1800" spc="5" dirty="0">
                <a:latin typeface="Arial"/>
                <a:cs typeface="Arial"/>
              </a:rPr>
              <a:t>się </a:t>
            </a:r>
            <a:r>
              <a:rPr sz="1800" dirty="0">
                <a:latin typeface="Arial"/>
                <a:cs typeface="Arial"/>
              </a:rPr>
              <a:t>bezpośrednio, ale </a:t>
            </a:r>
            <a:r>
              <a:rPr sz="1800" spc="-5" dirty="0">
                <a:latin typeface="Arial"/>
                <a:cs typeface="Arial"/>
              </a:rPr>
              <a:t>wtedy </a:t>
            </a:r>
            <a:r>
              <a:rPr sz="1800" spc="5" dirty="0">
                <a:latin typeface="Arial"/>
                <a:cs typeface="Arial"/>
              </a:rPr>
              <a:t>obecność </a:t>
            </a:r>
            <a:r>
              <a:rPr sz="1800" dirty="0">
                <a:latin typeface="Arial"/>
                <a:cs typeface="Arial"/>
              </a:rPr>
              <a:t>eksperta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może  dekoncentrować </a:t>
            </a: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prowadzić </a:t>
            </a:r>
            <a:r>
              <a:rPr sz="1800" dirty="0">
                <a:latin typeface="Arial"/>
                <a:cs typeface="Arial"/>
              </a:rPr>
              <a:t>do </a:t>
            </a:r>
            <a:r>
              <a:rPr sz="1800" spc="-5" dirty="0">
                <a:latin typeface="Arial"/>
                <a:cs typeface="Arial"/>
              </a:rPr>
              <a:t>uzyskiwania </a:t>
            </a:r>
            <a:r>
              <a:rPr sz="1800" dirty="0">
                <a:latin typeface="Arial"/>
                <a:cs typeface="Arial"/>
              </a:rPr>
              <a:t>błędnych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wyników.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Wobec tego często </a:t>
            </a:r>
            <a:r>
              <a:rPr sz="1800" spc="-5" dirty="0">
                <a:latin typeface="Arial"/>
                <a:cs typeface="Arial"/>
              </a:rPr>
              <a:t>stosowana </a:t>
            </a:r>
            <a:r>
              <a:rPr sz="1800" dirty="0">
                <a:latin typeface="Arial"/>
                <a:cs typeface="Arial"/>
              </a:rPr>
              <a:t>jest kamera umieszczona w miejscu</a:t>
            </a:r>
            <a:r>
              <a:rPr sz="1800" spc="-3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działania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i przekazująca obraz do </a:t>
            </a:r>
            <a:r>
              <a:rPr sz="1800" spc="5" dirty="0">
                <a:latin typeface="Arial"/>
                <a:cs typeface="Arial"/>
              </a:rPr>
              <a:t>miejsca, </a:t>
            </a:r>
            <a:r>
              <a:rPr sz="1800" dirty="0">
                <a:latin typeface="Arial"/>
                <a:cs typeface="Arial"/>
              </a:rPr>
              <a:t>w którym </a:t>
            </a:r>
            <a:r>
              <a:rPr sz="1800" spc="-10" dirty="0">
                <a:latin typeface="Arial"/>
                <a:cs typeface="Arial"/>
              </a:rPr>
              <a:t>przebywa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ekspert.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Zalety: </a:t>
            </a:r>
            <a:r>
              <a:rPr sz="1800" spc="-5" dirty="0">
                <a:latin typeface="Arial"/>
                <a:cs typeface="Arial"/>
              </a:rPr>
              <a:t>pozwala obserwować użytkownika </a:t>
            </a:r>
            <a:r>
              <a:rPr sz="1800" dirty="0">
                <a:latin typeface="Arial"/>
                <a:cs typeface="Arial"/>
              </a:rPr>
              <a:t>w naturalnym otoczeniu i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typowych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sytuacjach </a:t>
            </a:r>
            <a:r>
              <a:rPr sz="1800" spc="-10" dirty="0">
                <a:latin typeface="Arial"/>
                <a:cs typeface="Arial"/>
              </a:rPr>
              <a:t>związanych </a:t>
            </a:r>
            <a:r>
              <a:rPr sz="1800" dirty="0">
                <a:latin typeface="Arial"/>
                <a:cs typeface="Arial"/>
              </a:rPr>
              <a:t>z korzystaniem z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serwisu.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Wady: narusza prywatność użytkownika; uzyskiwane </a:t>
            </a:r>
            <a:r>
              <a:rPr sz="1800" dirty="0">
                <a:latin typeface="Arial"/>
                <a:cs typeface="Arial"/>
              </a:rPr>
              <a:t>dane są trudne do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analizy.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ekspertów:</a:t>
            </a:r>
            <a:r>
              <a:rPr sz="1200" spc="2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Liczba </a:t>
            </a:r>
            <a:r>
              <a:rPr sz="1200" spc="-5" dirty="0">
                <a:latin typeface="Arial"/>
                <a:cs typeface="Arial"/>
              </a:rPr>
              <a:t>użytkowników: </a:t>
            </a:r>
            <a:r>
              <a:rPr sz="1200" dirty="0">
                <a:latin typeface="Arial"/>
                <a:cs typeface="Arial"/>
              </a:rPr>
              <a:t>co </a:t>
            </a:r>
            <a:r>
              <a:rPr sz="1200" spc="-10" dirty="0">
                <a:latin typeface="Arial"/>
                <a:cs typeface="Arial"/>
              </a:rPr>
              <a:t>najmniej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27305" marR="43484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Etap projektu: </a:t>
            </a:r>
            <a:r>
              <a:rPr sz="1200" spc="5" dirty="0">
                <a:latin typeface="Arial"/>
                <a:cs typeface="Arial"/>
              </a:rPr>
              <a:t>analiza </a:t>
            </a:r>
            <a:r>
              <a:rPr sz="1200" dirty="0">
                <a:latin typeface="Arial"/>
                <a:cs typeface="Arial"/>
              </a:rPr>
              <a:t>zadań, </a:t>
            </a:r>
            <a:r>
              <a:rPr sz="1200" spc="5" dirty="0">
                <a:latin typeface="Arial"/>
                <a:cs typeface="Arial"/>
              </a:rPr>
              <a:t>finalne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testy, </a:t>
            </a:r>
            <a:r>
              <a:rPr sz="1200" dirty="0">
                <a:latin typeface="Arial"/>
                <a:cs typeface="Arial"/>
              </a:rPr>
              <a:t>dalsze badania  </a:t>
            </a:r>
            <a:r>
              <a:rPr sz="1200" spc="-5" dirty="0">
                <a:latin typeface="Arial"/>
                <a:cs typeface="Arial"/>
              </a:rPr>
              <a:t>Czas trwania: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średni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4845" marR="5080" indent="-65278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dirty="0">
                <a:solidFill>
                  <a:srgbClr val="666699"/>
                </a:solidFill>
              </a:rPr>
              <a:t>obserwacja </a:t>
            </a:r>
            <a:r>
              <a:rPr spc="5" dirty="0">
                <a:solidFill>
                  <a:srgbClr val="666699"/>
                </a:solidFill>
              </a:rPr>
              <a:t>pola</a:t>
            </a:r>
            <a:r>
              <a:rPr spc="-9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działania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368297"/>
            <a:ext cx="782256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Obserwacja pola działania (ang. Field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Observation)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Holzinger A., Usability Engineering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Software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Developers.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Communications of </a:t>
            </a:r>
            <a:r>
              <a:rPr sz="1800" spc="-15" dirty="0">
                <a:latin typeface="Arial"/>
                <a:cs typeface="Arial"/>
              </a:rPr>
              <a:t>ACM, </a:t>
            </a:r>
            <a:r>
              <a:rPr sz="1800" spc="-25" dirty="0">
                <a:latin typeface="Arial"/>
                <a:cs typeface="Arial"/>
              </a:rPr>
              <a:t>Vol. </a:t>
            </a:r>
            <a:r>
              <a:rPr sz="1800" dirty="0">
                <a:latin typeface="Arial"/>
                <a:cs typeface="Arial"/>
              </a:rPr>
              <a:t>48, No. 1, 2005, s.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71-74.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lain" startAt="2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Hom J.,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spc="-30" dirty="0">
                <a:latin typeface="Arial"/>
                <a:cs typeface="Arial"/>
              </a:rPr>
              <a:t>Toolbox </a:t>
            </a:r>
            <a:r>
              <a:rPr sz="1800" dirty="0">
                <a:latin typeface="Arial"/>
                <a:cs typeface="Arial"/>
              </a:rPr>
              <a:t>Handbook. 1998, </a:t>
            </a:r>
            <a:r>
              <a:rPr sz="1800" dirty="0"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http://www.idemployee.id.tue.nl/g.w.m.rauterberg/lecturenotes/UsabilityMetho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dsToolboxHandbook.pdf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 startAt="2"/>
            </a:pPr>
            <a:endParaRPr sz="1850">
              <a:latin typeface="Arial"/>
              <a:cs typeface="Arial"/>
            </a:endParaRPr>
          </a:p>
          <a:p>
            <a:pPr marL="328930" indent="-316865">
              <a:lnSpc>
                <a:spcPct val="100000"/>
              </a:lnSpc>
              <a:buAutoNum type="arabicPlain" startAt="2"/>
              <a:tabLst>
                <a:tab pos="329565" algn="l"/>
              </a:tabLst>
            </a:pPr>
            <a:r>
              <a:rPr sz="1800" dirty="0">
                <a:latin typeface="Arial"/>
                <a:cs typeface="Arial"/>
              </a:rPr>
              <a:t>Nielsen J., Usability Engineering. </a:t>
            </a:r>
            <a:r>
              <a:rPr sz="1800" spc="-5" dirty="0">
                <a:latin typeface="Arial"/>
                <a:cs typeface="Arial"/>
              </a:rPr>
              <a:t>Morgan </a:t>
            </a:r>
            <a:r>
              <a:rPr sz="1800" dirty="0">
                <a:latin typeface="Arial"/>
                <a:cs typeface="Arial"/>
              </a:rPr>
              <a:t>Kaufmann,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1993.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spc="5" dirty="0">
                <a:solidFill>
                  <a:srgbClr val="666699"/>
                </a:solidFill>
              </a:rPr>
              <a:t>inne </a:t>
            </a:r>
            <a:r>
              <a:rPr dirty="0">
                <a:solidFill>
                  <a:srgbClr val="666699"/>
                </a:solidFill>
              </a:rPr>
              <a:t>testy </a:t>
            </a:r>
            <a:r>
              <a:rPr spc="5" dirty="0">
                <a:solidFill>
                  <a:srgbClr val="666699"/>
                </a:solidFill>
              </a:rPr>
              <a:t>z</a:t>
            </a:r>
            <a:r>
              <a:rPr spc="-7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użytkownikami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154684"/>
            <a:ext cx="7883525" cy="467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Inne testy z </a:t>
            </a:r>
            <a:r>
              <a:rPr sz="1800" spc="-5" dirty="0">
                <a:latin typeface="Arial"/>
                <a:cs typeface="Arial"/>
              </a:rPr>
              <a:t>użytkownikami </a:t>
            </a:r>
            <a:r>
              <a:rPr sz="1800" dirty="0">
                <a:latin typeface="Arial"/>
                <a:cs typeface="Arial"/>
              </a:rPr>
              <a:t>(testy zdalne, laboratoryjne i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inne)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6510" marR="981710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literaturze </a:t>
            </a:r>
            <a:r>
              <a:rPr sz="1600" spc="-10" dirty="0">
                <a:latin typeface="Arial"/>
                <a:cs typeface="Arial"/>
              </a:rPr>
              <a:t>wyróżniany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spc="-5" dirty="0">
                <a:latin typeface="Arial"/>
                <a:cs typeface="Arial"/>
              </a:rPr>
              <a:t>podział na ocenę zdalną (ang. </a:t>
            </a:r>
            <a:r>
              <a:rPr sz="1600" dirty="0">
                <a:latin typeface="Arial"/>
                <a:cs typeface="Arial"/>
              </a:rPr>
              <a:t>Remote  </a:t>
            </a:r>
            <a:r>
              <a:rPr sz="1600" spc="-5" dirty="0">
                <a:latin typeface="Arial"/>
                <a:cs typeface="Arial"/>
              </a:rPr>
              <a:t>evaluation)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ocenę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laboratorium (ang. Laboratory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evaluation).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6510" marR="425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Metody zdalne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20" dirty="0">
                <a:latin typeface="Arial"/>
                <a:cs typeface="Arial"/>
              </a:rPr>
              <a:t>metody,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których </a:t>
            </a:r>
            <a:r>
              <a:rPr sz="1600" spc="-5" dirty="0">
                <a:latin typeface="Arial"/>
                <a:cs typeface="Arial"/>
              </a:rPr>
              <a:t>ekspert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użytkownik </a:t>
            </a:r>
            <a:r>
              <a:rPr sz="1600" spc="-5" dirty="0">
                <a:latin typeface="Arial"/>
                <a:cs typeface="Arial"/>
              </a:rPr>
              <a:t>nie </a:t>
            </a:r>
            <a:r>
              <a:rPr sz="1600" spc="-10" dirty="0">
                <a:latin typeface="Arial"/>
                <a:cs typeface="Arial"/>
              </a:rPr>
              <a:t>przebywają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tym </a:t>
            </a:r>
            <a:r>
              <a:rPr sz="1600" spc="5" dirty="0">
                <a:latin typeface="Arial"/>
                <a:cs typeface="Arial"/>
              </a:rPr>
              <a:t>samym  miejscu.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6510" marR="20891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Do tej </a:t>
            </a:r>
            <a:r>
              <a:rPr sz="1600" spc="-5" dirty="0">
                <a:latin typeface="Arial"/>
                <a:cs typeface="Arial"/>
              </a:rPr>
              <a:t>grupy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dirty="0">
                <a:latin typeface="Arial"/>
                <a:cs typeface="Arial"/>
              </a:rPr>
              <a:t>można </a:t>
            </a:r>
            <a:r>
              <a:rPr sz="1600" spc="-5" dirty="0">
                <a:latin typeface="Arial"/>
                <a:cs typeface="Arial"/>
              </a:rPr>
              <a:t>zaliczyć </a:t>
            </a:r>
            <a:r>
              <a:rPr sz="1600" spc="-10" dirty="0">
                <a:latin typeface="Arial"/>
                <a:cs typeface="Arial"/>
              </a:rPr>
              <a:t>w/w </a:t>
            </a:r>
            <a:r>
              <a:rPr sz="1600" spc="-5" dirty="0">
                <a:latin typeface="Arial"/>
                <a:cs typeface="Arial"/>
              </a:rPr>
              <a:t>obserwację pola działania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wykorzystaniem  </a:t>
            </a:r>
            <a:r>
              <a:rPr sz="1600" spc="-20" dirty="0">
                <a:latin typeface="Arial"/>
                <a:cs typeface="Arial"/>
              </a:rPr>
              <a:t>kamery, </a:t>
            </a:r>
            <a:r>
              <a:rPr sz="1600" spc="-5" dirty="0">
                <a:latin typeface="Arial"/>
                <a:cs typeface="Arial"/>
              </a:rPr>
              <a:t>śledzenie kliknięć, analizę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logów.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651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Do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laboratoryjnych </a:t>
            </a:r>
            <a:r>
              <a:rPr sz="1600" dirty="0">
                <a:latin typeface="Arial"/>
                <a:cs typeface="Arial"/>
              </a:rPr>
              <a:t>można </a:t>
            </a:r>
            <a:r>
              <a:rPr sz="1600" spc="-5" dirty="0">
                <a:latin typeface="Arial"/>
                <a:cs typeface="Arial"/>
              </a:rPr>
              <a:t>zaliczyć wszelkie </a:t>
            </a:r>
            <a:r>
              <a:rPr sz="1600" dirty="0">
                <a:latin typeface="Arial"/>
                <a:cs typeface="Arial"/>
              </a:rPr>
              <a:t>testy </a:t>
            </a:r>
            <a:r>
              <a:rPr sz="1600" spc="-10" dirty="0">
                <a:latin typeface="Arial"/>
                <a:cs typeface="Arial"/>
              </a:rPr>
              <a:t>przeprowadzane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warunkach  laboratoryjnych oraz </a:t>
            </a:r>
            <a:r>
              <a:rPr sz="1600" spc="-20" dirty="0">
                <a:latin typeface="Arial"/>
                <a:cs typeface="Arial"/>
              </a:rPr>
              <a:t>metody, </a:t>
            </a:r>
            <a:r>
              <a:rPr sz="1600" dirty="0">
                <a:latin typeface="Arial"/>
                <a:cs typeface="Arial"/>
              </a:rPr>
              <a:t>które </a:t>
            </a:r>
            <a:r>
              <a:rPr sz="1600" spc="-5" dirty="0">
                <a:latin typeface="Arial"/>
                <a:cs typeface="Arial"/>
              </a:rPr>
              <a:t>wymagają wykorzystania specjalizowanego  laboratorium </a:t>
            </a:r>
            <a:r>
              <a:rPr sz="1600" spc="-10" dirty="0">
                <a:latin typeface="Arial"/>
                <a:cs typeface="Arial"/>
              </a:rPr>
              <a:t>wyposażonego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różnego rodzaju urządzenia, jak </a:t>
            </a:r>
            <a:r>
              <a:rPr sz="1600" dirty="0">
                <a:latin typeface="Arial"/>
                <a:cs typeface="Arial"/>
              </a:rPr>
              <a:t>np.: </a:t>
            </a:r>
            <a:r>
              <a:rPr sz="1600" spc="-15" dirty="0">
                <a:latin typeface="Arial"/>
                <a:cs typeface="Arial"/>
              </a:rPr>
              <a:t>kamery,  eyetrackery,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6510" marR="548005" algn="just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szczególności do tej </a:t>
            </a:r>
            <a:r>
              <a:rPr sz="1600" spc="-5" dirty="0">
                <a:latin typeface="Arial"/>
                <a:cs typeface="Arial"/>
              </a:rPr>
              <a:t>grupy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należy zaliczyć śledzenie </a:t>
            </a:r>
            <a:r>
              <a:rPr sz="1600" dirty="0">
                <a:latin typeface="Arial"/>
                <a:cs typeface="Arial"/>
              </a:rPr>
              <a:t>kliknięć i </a:t>
            </a:r>
            <a:r>
              <a:rPr sz="1600" spc="-5" dirty="0">
                <a:latin typeface="Arial"/>
                <a:cs typeface="Arial"/>
              </a:rPr>
              <a:t>śledzenie  </a:t>
            </a:r>
            <a:r>
              <a:rPr sz="1600" spc="-10" dirty="0">
                <a:latin typeface="Arial"/>
                <a:cs typeface="Arial"/>
              </a:rPr>
              <a:t>wzroku. </a:t>
            </a:r>
            <a:r>
              <a:rPr sz="1600" spc="-5" dirty="0">
                <a:latin typeface="Arial"/>
                <a:cs typeface="Arial"/>
              </a:rPr>
              <a:t>Metody </a:t>
            </a:r>
            <a:r>
              <a:rPr sz="1600" spc="5" dirty="0">
                <a:latin typeface="Arial"/>
                <a:cs typeface="Arial"/>
              </a:rPr>
              <a:t>te </a:t>
            </a:r>
            <a:r>
              <a:rPr sz="1600" spc="-5" dirty="0">
                <a:latin typeface="Arial"/>
                <a:cs typeface="Arial"/>
              </a:rPr>
              <a:t>dają </a:t>
            </a:r>
            <a:r>
              <a:rPr sz="1600" spc="-10" dirty="0">
                <a:latin typeface="Arial"/>
                <a:cs typeface="Arial"/>
              </a:rPr>
              <a:t>wyniki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postaci </a:t>
            </a:r>
            <a:r>
              <a:rPr sz="1600" spc="-25" dirty="0">
                <a:latin typeface="Arial"/>
                <a:cs typeface="Arial"/>
              </a:rPr>
              <a:t>logów, </a:t>
            </a:r>
            <a:r>
              <a:rPr sz="1600" spc="-5" dirty="0">
                <a:latin typeface="Arial"/>
                <a:cs typeface="Arial"/>
              </a:rPr>
              <a:t>będących </a:t>
            </a:r>
            <a:r>
              <a:rPr sz="1600" spc="-35" dirty="0">
                <a:latin typeface="Arial"/>
                <a:cs typeface="Arial"/>
              </a:rPr>
              <a:t>tzw. </a:t>
            </a:r>
            <a:r>
              <a:rPr sz="1600" spc="5" dirty="0">
                <a:latin typeface="Arial"/>
                <a:cs typeface="Arial"/>
              </a:rPr>
              <a:t>mapami </a:t>
            </a:r>
            <a:r>
              <a:rPr sz="1600" dirty="0">
                <a:latin typeface="Arial"/>
                <a:cs typeface="Arial"/>
              </a:rPr>
              <a:t>cieplnymi,  śladami </a:t>
            </a:r>
            <a:r>
              <a:rPr sz="1600" spc="-5" dirty="0">
                <a:latin typeface="Arial"/>
                <a:cs typeface="Arial"/>
              </a:rPr>
              <a:t>skupienia </a:t>
            </a:r>
            <a:r>
              <a:rPr sz="1600" spc="-10" dirty="0">
                <a:latin typeface="Arial"/>
                <a:cs typeface="Arial"/>
              </a:rPr>
              <a:t>wzroku </a:t>
            </a:r>
            <a:r>
              <a:rPr sz="1600" dirty="0">
                <a:latin typeface="Arial"/>
                <a:cs typeface="Arial"/>
              </a:rPr>
              <a:t>lub </a:t>
            </a:r>
            <a:r>
              <a:rPr sz="1600" spc="5" dirty="0">
                <a:latin typeface="Arial"/>
                <a:cs typeface="Arial"/>
              </a:rPr>
              <a:t>mapami</a:t>
            </a:r>
            <a:r>
              <a:rPr sz="1600" spc="-1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kliknięć.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spc="5" dirty="0">
                <a:solidFill>
                  <a:srgbClr val="666699"/>
                </a:solidFill>
              </a:rPr>
              <a:t>inne </a:t>
            </a:r>
            <a:r>
              <a:rPr dirty="0">
                <a:solidFill>
                  <a:srgbClr val="666699"/>
                </a:solidFill>
              </a:rPr>
              <a:t>testy </a:t>
            </a:r>
            <a:r>
              <a:rPr spc="5" dirty="0">
                <a:solidFill>
                  <a:srgbClr val="666699"/>
                </a:solidFill>
              </a:rPr>
              <a:t>z</a:t>
            </a:r>
            <a:r>
              <a:rPr spc="-7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użytkownikami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368297"/>
            <a:ext cx="7874000" cy="366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Inne testy z </a:t>
            </a:r>
            <a:r>
              <a:rPr sz="1800" spc="-5" dirty="0">
                <a:latin typeface="Arial"/>
                <a:cs typeface="Arial"/>
              </a:rPr>
              <a:t>użytkownikami </a:t>
            </a:r>
            <a:r>
              <a:rPr sz="1800" dirty="0">
                <a:latin typeface="Arial"/>
                <a:cs typeface="Arial"/>
              </a:rPr>
              <a:t>(testy zdalne, laboratoryjne i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inne)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400" spc="-15" dirty="0">
                <a:latin typeface="Arial"/>
                <a:cs typeface="Arial"/>
              </a:rPr>
              <a:t>Logi,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15" dirty="0">
                <a:latin typeface="Arial"/>
                <a:cs typeface="Arial"/>
              </a:rPr>
              <a:t>połączeniu </a:t>
            </a:r>
            <a:r>
              <a:rPr sz="1400" spc="-20" dirty="0">
                <a:latin typeface="Arial"/>
                <a:cs typeface="Arial"/>
              </a:rPr>
              <a:t>ze </a:t>
            </a:r>
            <a:r>
              <a:rPr sz="1400" spc="-15" dirty="0">
                <a:latin typeface="Arial"/>
                <a:cs typeface="Arial"/>
              </a:rPr>
              <a:t>scenariuszami testowymi, pozwalają stwierdzić, czy </a:t>
            </a:r>
            <a:r>
              <a:rPr sz="1400" spc="-10" dirty="0">
                <a:latin typeface="Arial"/>
                <a:cs typeface="Arial"/>
              </a:rPr>
              <a:t>elementy</a:t>
            </a:r>
            <a:r>
              <a:rPr sz="1400" spc="28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serwisu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potrzebne użytkownikowi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5" dirty="0">
                <a:latin typeface="Arial"/>
                <a:cs typeface="Arial"/>
              </a:rPr>
              <a:t>danym </a:t>
            </a:r>
            <a:r>
              <a:rPr sz="1400" spc="-15" dirty="0">
                <a:latin typeface="Arial"/>
                <a:cs typeface="Arial"/>
              </a:rPr>
              <a:t>scenariuszu </a:t>
            </a:r>
            <a:r>
              <a:rPr sz="1400" spc="-20" dirty="0">
                <a:latin typeface="Arial"/>
                <a:cs typeface="Arial"/>
              </a:rPr>
              <a:t>testowym </a:t>
            </a:r>
            <a:r>
              <a:rPr sz="1400" spc="-5" dirty="0">
                <a:latin typeface="Arial"/>
                <a:cs typeface="Arial"/>
              </a:rPr>
              <a:t>są </a:t>
            </a:r>
            <a:r>
              <a:rPr sz="1400" spc="-15" dirty="0">
                <a:latin typeface="Arial"/>
                <a:cs typeface="Arial"/>
              </a:rPr>
              <a:t>rozmieszczone </a:t>
            </a:r>
            <a:r>
              <a:rPr sz="1400" spc="-10" dirty="0">
                <a:latin typeface="Arial"/>
                <a:cs typeface="Arial"/>
              </a:rPr>
              <a:t>w miejscach, w </a:t>
            </a:r>
            <a:r>
              <a:rPr sz="1400" spc="-15" dirty="0">
                <a:latin typeface="Arial"/>
                <a:cs typeface="Arial"/>
              </a:rPr>
              <a:t>których  spodziewa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ich </a:t>
            </a:r>
            <a:r>
              <a:rPr sz="1400" spc="-15" dirty="0">
                <a:latin typeface="Arial"/>
                <a:cs typeface="Arial"/>
              </a:rPr>
              <a:t>użytkownik, czy </a:t>
            </a:r>
            <a:r>
              <a:rPr sz="1400" spc="-10" dirty="0">
                <a:latin typeface="Arial"/>
                <a:cs typeface="Arial"/>
              </a:rPr>
              <a:t>też ich </a:t>
            </a:r>
            <a:r>
              <a:rPr sz="1400" spc="-5" dirty="0">
                <a:latin typeface="Arial"/>
                <a:cs typeface="Arial"/>
              </a:rPr>
              <a:t>układ i </a:t>
            </a:r>
            <a:r>
              <a:rPr sz="1400" spc="-20" dirty="0">
                <a:latin typeface="Arial"/>
                <a:cs typeface="Arial"/>
              </a:rPr>
              <a:t>wygląd </a:t>
            </a:r>
            <a:r>
              <a:rPr sz="1400" spc="-10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błędny </a:t>
            </a:r>
            <a:r>
              <a:rPr sz="1400" spc="-5" dirty="0">
                <a:latin typeface="Arial"/>
                <a:cs typeface="Arial"/>
              </a:rPr>
              <a:t>– </a:t>
            </a:r>
            <a:r>
              <a:rPr sz="1400" spc="-10" dirty="0">
                <a:latin typeface="Arial"/>
                <a:cs typeface="Arial"/>
              </a:rPr>
              <a:t>nie </a:t>
            </a:r>
            <a:r>
              <a:rPr sz="1400" spc="-15" dirty="0">
                <a:latin typeface="Arial"/>
                <a:cs typeface="Arial"/>
              </a:rPr>
              <a:t>przyciągający</a:t>
            </a:r>
            <a:r>
              <a:rPr sz="1400" spc="29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uwagi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użytkownika.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29591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Druga </a:t>
            </a:r>
            <a:r>
              <a:rPr sz="1400" spc="-10" dirty="0">
                <a:latin typeface="Arial"/>
                <a:cs typeface="Arial"/>
              </a:rPr>
              <a:t>informacja </a:t>
            </a:r>
            <a:r>
              <a:rPr sz="1400" spc="-15" dirty="0">
                <a:latin typeface="Arial"/>
                <a:cs typeface="Arial"/>
              </a:rPr>
              <a:t>możliwa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uzyskania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tego </a:t>
            </a:r>
            <a:r>
              <a:rPr sz="1400" spc="-20" dirty="0">
                <a:latin typeface="Arial"/>
                <a:cs typeface="Arial"/>
              </a:rPr>
              <a:t>typu </a:t>
            </a:r>
            <a:r>
              <a:rPr sz="1400" spc="-15" dirty="0">
                <a:latin typeface="Arial"/>
                <a:cs typeface="Arial"/>
              </a:rPr>
              <a:t>logów </a:t>
            </a:r>
            <a:r>
              <a:rPr sz="1400" spc="-10" dirty="0">
                <a:latin typeface="Arial"/>
                <a:cs typeface="Arial"/>
              </a:rPr>
              <a:t>mówi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tym, czy </a:t>
            </a:r>
            <a:r>
              <a:rPr sz="1400" spc="-10" dirty="0">
                <a:latin typeface="Arial"/>
                <a:cs typeface="Arial"/>
              </a:rPr>
              <a:t>elementy </a:t>
            </a:r>
            <a:r>
              <a:rPr sz="1400" spc="-20" dirty="0">
                <a:latin typeface="Arial"/>
                <a:cs typeface="Arial"/>
              </a:rPr>
              <a:t>zbędne  </a:t>
            </a:r>
            <a:r>
              <a:rPr sz="1400" spc="-15" dirty="0">
                <a:latin typeface="Arial"/>
                <a:cs typeface="Arial"/>
              </a:rPr>
              <a:t>użytkownikowi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5" dirty="0">
                <a:latin typeface="Arial"/>
                <a:cs typeface="Arial"/>
              </a:rPr>
              <a:t>danym </a:t>
            </a:r>
            <a:r>
              <a:rPr sz="1400" spc="-5" dirty="0">
                <a:latin typeface="Arial"/>
                <a:cs typeface="Arial"/>
              </a:rPr>
              <a:t>momencie </a:t>
            </a:r>
            <a:r>
              <a:rPr sz="1400" spc="-10" dirty="0">
                <a:latin typeface="Arial"/>
                <a:cs typeface="Arial"/>
              </a:rPr>
              <a:t>nie </a:t>
            </a:r>
            <a:r>
              <a:rPr sz="1400" spc="-15" dirty="0">
                <a:latin typeface="Arial"/>
                <a:cs typeface="Arial"/>
              </a:rPr>
              <a:t>odwracają </a:t>
            </a:r>
            <a:r>
              <a:rPr sz="1400" spc="-10" dirty="0">
                <a:latin typeface="Arial"/>
                <a:cs typeface="Arial"/>
              </a:rPr>
              <a:t>jego </a:t>
            </a:r>
            <a:r>
              <a:rPr sz="1400" spc="-20" dirty="0">
                <a:latin typeface="Arial"/>
                <a:cs typeface="Arial"/>
              </a:rPr>
              <a:t>uwagi </a:t>
            </a:r>
            <a:r>
              <a:rPr sz="1400" spc="-10" dirty="0">
                <a:latin typeface="Arial"/>
                <a:cs typeface="Arial"/>
              </a:rPr>
              <a:t>od celu, </a:t>
            </a:r>
            <a:r>
              <a:rPr sz="1400" spc="-5" dirty="0">
                <a:latin typeface="Arial"/>
                <a:cs typeface="Arial"/>
              </a:rPr>
              <a:t>który </a:t>
            </a:r>
            <a:r>
              <a:rPr sz="1400" dirty="0">
                <a:latin typeface="Arial"/>
                <a:cs typeface="Arial"/>
              </a:rPr>
              <a:t>ma </a:t>
            </a:r>
            <a:r>
              <a:rPr sz="1400" spc="-10" dirty="0">
                <a:latin typeface="Arial"/>
                <a:cs typeface="Arial"/>
              </a:rPr>
              <a:t>do osiągnięcia w  </a:t>
            </a:r>
            <a:r>
              <a:rPr sz="1400" spc="-15" dirty="0">
                <a:latin typeface="Arial"/>
                <a:cs typeface="Arial"/>
              </a:rPr>
              <a:t>określonym </a:t>
            </a:r>
            <a:r>
              <a:rPr sz="1400" spc="-10" dirty="0">
                <a:latin typeface="Arial"/>
                <a:cs typeface="Arial"/>
              </a:rPr>
              <a:t>scenariuszu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testowym.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Arial"/>
                <a:cs typeface="Arial"/>
              </a:rPr>
              <a:t>Zalety: </a:t>
            </a:r>
            <a:r>
              <a:rPr sz="1400" spc="-15" dirty="0">
                <a:latin typeface="Arial"/>
                <a:cs typeface="Arial"/>
              </a:rPr>
              <a:t>pozwalają uzyskać dane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wysokiej wiarygodności, umożliwiają odkrycie </a:t>
            </a:r>
            <a:r>
              <a:rPr sz="1400" spc="-10" dirty="0">
                <a:latin typeface="Arial"/>
                <a:cs typeface="Arial"/>
              </a:rPr>
              <a:t>często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rzadko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wykorzystywanych </a:t>
            </a:r>
            <a:r>
              <a:rPr sz="1400" spc="-10" dirty="0">
                <a:latin typeface="Arial"/>
                <a:cs typeface="Arial"/>
              </a:rPr>
              <a:t>elementów/fragmentów każdej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podstron</a:t>
            </a:r>
            <a:r>
              <a:rPr sz="1400" spc="31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serwisu.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1181735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Wady: wysoki </a:t>
            </a:r>
            <a:r>
              <a:rPr sz="1400" spc="-10" dirty="0">
                <a:latin typeface="Arial"/>
                <a:cs typeface="Arial"/>
              </a:rPr>
              <a:t>koszt </a:t>
            </a:r>
            <a:r>
              <a:rPr sz="1400" spc="-20" dirty="0">
                <a:latin typeface="Arial"/>
                <a:cs typeface="Arial"/>
              </a:rPr>
              <a:t>(wymagają </a:t>
            </a:r>
            <a:r>
              <a:rPr sz="1400" spc="-15" dirty="0">
                <a:latin typeface="Arial"/>
                <a:cs typeface="Arial"/>
              </a:rPr>
              <a:t>laboratorium wyposażonego </a:t>
            </a:r>
            <a:r>
              <a:rPr sz="1400" spc="-10" dirty="0">
                <a:latin typeface="Arial"/>
                <a:cs typeface="Arial"/>
              </a:rPr>
              <a:t>w specjalistyczny i/lub  </a:t>
            </a:r>
            <a:r>
              <a:rPr sz="1400" spc="-15" dirty="0">
                <a:latin typeface="Arial"/>
                <a:cs typeface="Arial"/>
              </a:rPr>
              <a:t>oprogramowanie); </a:t>
            </a:r>
            <a:r>
              <a:rPr sz="1400" spc="-10" dirty="0">
                <a:latin typeface="Arial"/>
                <a:cs typeface="Arial"/>
              </a:rPr>
              <a:t>mogą </a:t>
            </a:r>
            <a:r>
              <a:rPr sz="1400" spc="-15" dirty="0">
                <a:latin typeface="Arial"/>
                <a:cs typeface="Arial"/>
              </a:rPr>
              <a:t>naruszać </a:t>
            </a:r>
            <a:r>
              <a:rPr sz="1400" spc="-20" dirty="0">
                <a:latin typeface="Arial"/>
                <a:cs typeface="Arial"/>
              </a:rPr>
              <a:t>prywatność </a:t>
            </a:r>
            <a:r>
              <a:rPr sz="1400" spc="-15" dirty="0">
                <a:latin typeface="Arial"/>
                <a:cs typeface="Arial"/>
              </a:rPr>
              <a:t>użytkowników (np. śledzenie </a:t>
            </a:r>
            <a:r>
              <a:rPr sz="1400" spc="-5" dirty="0">
                <a:latin typeface="Arial"/>
                <a:cs typeface="Arial"/>
              </a:rPr>
              <a:t>kliknięć);  </a:t>
            </a:r>
            <a:r>
              <a:rPr sz="1400" spc="-10" dirty="0">
                <a:latin typeface="Arial"/>
                <a:cs typeface="Arial"/>
              </a:rPr>
              <a:t>czasochłonność.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</a:t>
            </a:r>
            <a:r>
              <a:rPr spc="5" dirty="0"/>
              <a:t>testów z</a:t>
            </a:r>
            <a:r>
              <a:rPr spc="-80" dirty="0"/>
              <a:t> </a:t>
            </a:r>
            <a:r>
              <a:rPr dirty="0"/>
              <a:t>użytkownikami:  </a:t>
            </a:r>
            <a:r>
              <a:rPr spc="5" dirty="0">
                <a:solidFill>
                  <a:srgbClr val="666699"/>
                </a:solidFill>
              </a:rPr>
              <a:t>inne </a:t>
            </a:r>
            <a:r>
              <a:rPr dirty="0">
                <a:solidFill>
                  <a:srgbClr val="666699"/>
                </a:solidFill>
              </a:rPr>
              <a:t>testy </a:t>
            </a:r>
            <a:r>
              <a:rPr spc="5" dirty="0">
                <a:solidFill>
                  <a:srgbClr val="666699"/>
                </a:solidFill>
              </a:rPr>
              <a:t>z</a:t>
            </a:r>
            <a:r>
              <a:rPr spc="-75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użytkownikami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368297"/>
            <a:ext cx="782256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Inne testy z </a:t>
            </a:r>
            <a:r>
              <a:rPr sz="1800" spc="-5" dirty="0">
                <a:latin typeface="Arial"/>
                <a:cs typeface="Arial"/>
              </a:rPr>
              <a:t>użytkownikami </a:t>
            </a:r>
            <a:r>
              <a:rPr sz="1800" dirty="0">
                <a:latin typeface="Arial"/>
                <a:cs typeface="Arial"/>
              </a:rPr>
              <a:t>(testy zdalne, laboratoryjne i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inne)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298450">
              <a:lnSpc>
                <a:spcPct val="100000"/>
              </a:lnSpc>
              <a:buAutoNum type="arabicPlain"/>
              <a:tabLst>
                <a:tab pos="317500" algn="l"/>
              </a:tabLst>
            </a:pPr>
            <a:r>
              <a:rPr sz="1800" dirty="0">
                <a:latin typeface="Arial"/>
                <a:cs typeface="Arial"/>
              </a:rPr>
              <a:t>Albert B., </a:t>
            </a:r>
            <a:r>
              <a:rPr sz="1800" spc="-15" dirty="0">
                <a:latin typeface="Arial"/>
                <a:cs typeface="Arial"/>
              </a:rPr>
              <a:t>Tullis </a:t>
            </a:r>
            <a:r>
              <a:rPr sz="1800" spc="-75" dirty="0">
                <a:latin typeface="Arial"/>
                <a:cs typeface="Arial"/>
              </a:rPr>
              <a:t>T., </a:t>
            </a:r>
            <a:r>
              <a:rPr sz="1800" spc="-30" dirty="0">
                <a:latin typeface="Arial"/>
                <a:cs typeface="Arial"/>
              </a:rPr>
              <a:t>Tedesco </a:t>
            </a:r>
            <a:r>
              <a:rPr sz="1800" dirty="0">
                <a:latin typeface="Arial"/>
                <a:cs typeface="Arial"/>
              </a:rPr>
              <a:t>D., Beyond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Lab, Conducting  Large-scale Online User </a:t>
            </a:r>
            <a:r>
              <a:rPr sz="1800" spc="-5" dirty="0">
                <a:latin typeface="Arial"/>
                <a:cs typeface="Arial"/>
              </a:rPr>
              <a:t>Experience </a:t>
            </a:r>
            <a:r>
              <a:rPr sz="1800" dirty="0">
                <a:latin typeface="Arial"/>
                <a:cs typeface="Arial"/>
              </a:rPr>
              <a:t>Studies. </a:t>
            </a:r>
            <a:r>
              <a:rPr sz="1800" spc="-10" dirty="0">
                <a:latin typeface="Arial"/>
                <a:cs typeface="Arial"/>
              </a:rPr>
              <a:t>Elsevier, Morgan </a:t>
            </a:r>
            <a:r>
              <a:rPr sz="1800" dirty="0">
                <a:latin typeface="Arial"/>
                <a:cs typeface="Arial"/>
              </a:rPr>
              <a:t>Kaufmann,  2010.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12700" marR="6985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Rubin J., Chisnell D., Handbook of Usability </a:t>
            </a:r>
            <a:r>
              <a:rPr sz="1800" spc="-25" dirty="0">
                <a:latin typeface="Arial"/>
                <a:cs typeface="Arial"/>
              </a:rPr>
              <a:t>Testing, </a:t>
            </a:r>
            <a:r>
              <a:rPr sz="1800" dirty="0">
                <a:latin typeface="Arial"/>
                <a:cs typeface="Arial"/>
              </a:rPr>
              <a:t>How to Plan,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Design,  and Conduct </a:t>
            </a:r>
            <a:r>
              <a:rPr sz="1800" spc="-5" dirty="0">
                <a:latin typeface="Arial"/>
                <a:cs typeface="Arial"/>
              </a:rPr>
              <a:t>Effective </a:t>
            </a:r>
            <a:r>
              <a:rPr sz="1800" spc="-35" dirty="0">
                <a:latin typeface="Arial"/>
                <a:cs typeface="Arial"/>
              </a:rPr>
              <a:t>Tests, </a:t>
            </a:r>
            <a:r>
              <a:rPr sz="1800" dirty="0">
                <a:latin typeface="Arial"/>
                <a:cs typeface="Arial"/>
              </a:rPr>
              <a:t>Second Edition. </a:t>
            </a:r>
            <a:r>
              <a:rPr sz="1800" spc="-20" dirty="0">
                <a:latin typeface="Arial"/>
                <a:cs typeface="Arial"/>
              </a:rPr>
              <a:t>Wiley,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2008.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dirty="0">
                <a:latin typeface="Arial"/>
                <a:cs typeface="Arial"/>
              </a:rPr>
              <a:t>Hom J.,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Usability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spc="-30" dirty="0">
                <a:latin typeface="Arial"/>
                <a:cs typeface="Arial"/>
              </a:rPr>
              <a:t>Toolbox </a:t>
            </a:r>
            <a:r>
              <a:rPr sz="1800" dirty="0">
                <a:latin typeface="Arial"/>
                <a:cs typeface="Arial"/>
              </a:rPr>
              <a:t>Handbook. 1998, </a:t>
            </a:r>
            <a:r>
              <a:rPr sz="1800" dirty="0">
                <a:latin typeface="Arial"/>
                <a:cs typeface="Arial"/>
                <a:hlinkClick r:id="rId2"/>
              </a:rPr>
              <a:t> </a:t>
            </a:r>
            <a:r>
              <a:rPr sz="1800" spc="-5" dirty="0">
                <a:latin typeface="Arial"/>
                <a:cs typeface="Arial"/>
                <a:hlinkClick r:id="rId2"/>
              </a:rPr>
              <a:t>http://www.idemployee.id.tue.nl/g.w.m.rauterberg/lecturenotes/UsabilityMetho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dsToolboxHandbook.pdf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lain"/>
            </a:pPr>
            <a:endParaRPr sz="1850">
              <a:latin typeface="Arial"/>
              <a:cs typeface="Arial"/>
            </a:endParaRPr>
          </a:p>
          <a:p>
            <a:pPr marL="12700" marR="19050" algn="just">
              <a:lnSpc>
                <a:spcPct val="100000"/>
              </a:lnSpc>
              <a:buAutoNum type="arabicPlain"/>
              <a:tabLst>
                <a:tab pos="330200" algn="l"/>
              </a:tabLst>
            </a:pPr>
            <a:r>
              <a:rPr sz="1800" spc="5" dirty="0">
                <a:latin typeface="Arial"/>
                <a:cs typeface="Arial"/>
              </a:rPr>
              <a:t>Fernandez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A.,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Insfran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E.,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Abrahao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S.,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Usability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evaluation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web: </a:t>
            </a:r>
            <a:r>
              <a:rPr sz="1800" dirty="0">
                <a:latin typeface="Arial"/>
                <a:cs typeface="Arial"/>
              </a:rPr>
              <a:t>A systematic mapping </a:t>
            </a:r>
            <a:r>
              <a:rPr sz="1800" spc="-25" dirty="0">
                <a:latin typeface="Arial"/>
                <a:cs typeface="Arial"/>
              </a:rPr>
              <a:t>study. </a:t>
            </a:r>
            <a:r>
              <a:rPr sz="1800" dirty="0">
                <a:latin typeface="Arial"/>
                <a:cs typeface="Arial"/>
              </a:rPr>
              <a:t>Information and </a:t>
            </a:r>
            <a:r>
              <a:rPr sz="1800" spc="-5" dirty="0">
                <a:latin typeface="Arial"/>
                <a:cs typeface="Arial"/>
              </a:rPr>
              <a:t>Software </a:t>
            </a:r>
            <a:r>
              <a:rPr sz="1800" spc="-35" dirty="0">
                <a:latin typeface="Arial"/>
                <a:cs typeface="Arial"/>
              </a:rPr>
              <a:t>Technology, </a:t>
            </a:r>
            <a:r>
              <a:rPr sz="1800" spc="-25" dirty="0">
                <a:latin typeface="Arial"/>
                <a:cs typeface="Arial"/>
              </a:rPr>
              <a:t>Vol.  </a:t>
            </a:r>
            <a:r>
              <a:rPr sz="1800" dirty="0">
                <a:latin typeface="Arial"/>
                <a:cs typeface="Arial"/>
              </a:rPr>
              <a:t>53, No. 8, </a:t>
            </a:r>
            <a:r>
              <a:rPr sz="1800" spc="-30" dirty="0">
                <a:latin typeface="Arial"/>
                <a:cs typeface="Arial"/>
              </a:rPr>
              <a:t>2011, </a:t>
            </a:r>
            <a:r>
              <a:rPr sz="1800" spc="5" dirty="0">
                <a:latin typeface="Arial"/>
                <a:cs typeface="Arial"/>
              </a:rPr>
              <a:t>s.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789-817.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264" y="182956"/>
            <a:ext cx="28968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Kryteria</a:t>
            </a:r>
            <a:r>
              <a:rPr spc="-75" dirty="0"/>
              <a:t> </a:t>
            </a:r>
            <a:r>
              <a:rPr spc="5" dirty="0"/>
              <a:t>oceny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766" y="1007821"/>
            <a:ext cx="7937500" cy="3198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Kryteria (cechy)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5" dirty="0">
                <a:latin typeface="Arial"/>
                <a:cs typeface="Arial"/>
              </a:rPr>
              <a:t>mogą </a:t>
            </a:r>
            <a:r>
              <a:rPr sz="1600" spc="-5" dirty="0">
                <a:latin typeface="Arial"/>
                <a:cs typeface="Arial"/>
              </a:rPr>
              <a:t>być podzielone </a:t>
            </a:r>
            <a:r>
              <a:rPr sz="1600" dirty="0">
                <a:latin typeface="Arial"/>
                <a:cs typeface="Arial"/>
              </a:rPr>
              <a:t>na </a:t>
            </a:r>
            <a:r>
              <a:rPr sz="1600" spc="-5" dirty="0">
                <a:latin typeface="Arial"/>
                <a:cs typeface="Arial"/>
              </a:rPr>
              <a:t>kategorie oraz </a:t>
            </a:r>
            <a:r>
              <a:rPr sz="1600" dirty="0">
                <a:latin typeface="Arial"/>
                <a:cs typeface="Arial"/>
              </a:rPr>
              <a:t>charakterystyki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tworzyć </a:t>
            </a:r>
            <a:r>
              <a:rPr sz="1600" dirty="0">
                <a:latin typeface="Arial"/>
                <a:cs typeface="Arial"/>
              </a:rPr>
              <a:t>strukturę </a:t>
            </a:r>
            <a:r>
              <a:rPr sz="1600" spc="-5" dirty="0">
                <a:latin typeface="Arial"/>
                <a:cs typeface="Arial"/>
              </a:rPr>
              <a:t>hierarchiczną </a:t>
            </a:r>
            <a:r>
              <a:rPr sz="1600" dirty="0">
                <a:latin typeface="Arial"/>
                <a:cs typeface="Arial"/>
              </a:rPr>
              <a:t>lub </a:t>
            </a:r>
            <a:r>
              <a:rPr sz="1600" spc="-10" dirty="0">
                <a:latin typeface="Arial"/>
                <a:cs typeface="Arial"/>
              </a:rPr>
              <a:t>występować </a:t>
            </a:r>
            <a:r>
              <a:rPr sz="1600" spc="-5" dirty="0">
                <a:latin typeface="Arial"/>
                <a:cs typeface="Arial"/>
              </a:rPr>
              <a:t>na jednym </a:t>
            </a:r>
            <a:r>
              <a:rPr sz="1600" dirty="0">
                <a:latin typeface="Arial"/>
                <a:cs typeface="Arial"/>
              </a:rPr>
              <a:t>poziomie</a:t>
            </a:r>
            <a:r>
              <a:rPr sz="1600" spc="-5" dirty="0">
                <a:latin typeface="Arial"/>
                <a:cs typeface="Arial"/>
              </a:rPr>
              <a:t> hierarchii.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Kategorie, </a:t>
            </a:r>
            <a:r>
              <a:rPr sz="1600" dirty="0">
                <a:latin typeface="Arial"/>
                <a:cs typeface="Arial"/>
              </a:rPr>
              <a:t>charakterystyki </a:t>
            </a:r>
            <a:r>
              <a:rPr sz="1600" spc="-5" dirty="0">
                <a:latin typeface="Arial"/>
                <a:cs typeface="Arial"/>
              </a:rPr>
              <a:t>oraz kryteria </a:t>
            </a:r>
            <a:r>
              <a:rPr sz="1600" dirty="0">
                <a:latin typeface="Arial"/>
                <a:cs typeface="Arial"/>
              </a:rPr>
              <a:t>oceny </a:t>
            </a:r>
            <a:r>
              <a:rPr sz="1600" spc="-5" dirty="0">
                <a:latin typeface="Arial"/>
                <a:cs typeface="Arial"/>
              </a:rPr>
              <a:t>zależne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dirty="0">
                <a:latin typeface="Arial"/>
                <a:cs typeface="Arial"/>
              </a:rPr>
              <a:t>od konkretnego </a:t>
            </a:r>
            <a:r>
              <a:rPr sz="1600" spc="-5" dirty="0">
                <a:latin typeface="Arial"/>
                <a:cs typeface="Arial"/>
              </a:rPr>
              <a:t>rodzaju  </a:t>
            </a:r>
            <a:r>
              <a:rPr sz="1600" spc="-20" dirty="0">
                <a:latin typeface="Arial"/>
                <a:cs typeface="Arial"/>
              </a:rPr>
              <a:t>serwisów, </a:t>
            </a:r>
            <a:r>
              <a:rPr sz="1600" spc="-5" dirty="0">
                <a:latin typeface="Arial"/>
                <a:cs typeface="Arial"/>
              </a:rPr>
              <a:t>dla </a:t>
            </a:r>
            <a:r>
              <a:rPr sz="1600" dirty="0">
                <a:latin typeface="Arial"/>
                <a:cs typeface="Arial"/>
              </a:rPr>
              <a:t>których </a:t>
            </a:r>
            <a:r>
              <a:rPr sz="1600" spc="-5" dirty="0">
                <a:latin typeface="Arial"/>
                <a:cs typeface="Arial"/>
              </a:rPr>
              <a:t>przeznaczona </a:t>
            </a:r>
            <a:r>
              <a:rPr sz="1600" dirty="0">
                <a:latin typeface="Arial"/>
                <a:cs typeface="Arial"/>
              </a:rPr>
              <a:t>jest metoda, </a:t>
            </a:r>
            <a:r>
              <a:rPr sz="1600" spc="-5" dirty="0">
                <a:latin typeface="Arial"/>
                <a:cs typeface="Arial"/>
              </a:rPr>
              <a:t>gdyż </a:t>
            </a:r>
            <a:r>
              <a:rPr sz="1600" dirty="0">
                <a:latin typeface="Arial"/>
                <a:cs typeface="Arial"/>
              </a:rPr>
              <a:t>kładą </a:t>
            </a:r>
            <a:r>
              <a:rPr sz="1600" spc="-5" dirty="0">
                <a:latin typeface="Arial"/>
                <a:cs typeface="Arial"/>
              </a:rPr>
              <a:t>one </a:t>
            </a:r>
            <a:r>
              <a:rPr sz="1600" dirty="0">
                <a:latin typeface="Arial"/>
                <a:cs typeface="Arial"/>
              </a:rPr>
              <a:t>nacisk </a:t>
            </a:r>
            <a:r>
              <a:rPr sz="1600" spc="-5" dirty="0">
                <a:latin typeface="Arial"/>
                <a:cs typeface="Arial"/>
              </a:rPr>
              <a:t>na </a:t>
            </a:r>
            <a:r>
              <a:rPr sz="1600" dirty="0">
                <a:latin typeface="Arial"/>
                <a:cs typeface="Arial"/>
              </a:rPr>
              <a:t>elementy  </a:t>
            </a:r>
            <a:r>
              <a:rPr sz="1600" spc="-5" dirty="0">
                <a:latin typeface="Arial"/>
                <a:cs typeface="Arial"/>
              </a:rPr>
              <a:t>szczególnie </a:t>
            </a:r>
            <a:r>
              <a:rPr sz="1600" spc="-10" dirty="0">
                <a:latin typeface="Arial"/>
                <a:cs typeface="Arial"/>
              </a:rPr>
              <a:t>ważne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danym typie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serwisów.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386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Wagi </a:t>
            </a:r>
            <a:r>
              <a:rPr sz="1600" spc="-5" dirty="0">
                <a:latin typeface="Arial"/>
                <a:cs typeface="Arial"/>
              </a:rPr>
              <a:t>poszczególnych kryteriów </a:t>
            </a:r>
            <a:r>
              <a:rPr sz="1600" spc="5" dirty="0">
                <a:latin typeface="Arial"/>
                <a:cs typeface="Arial"/>
              </a:rPr>
              <a:t>mogą </a:t>
            </a:r>
            <a:r>
              <a:rPr sz="1600" spc="-5" dirty="0">
                <a:latin typeface="Arial"/>
                <a:cs typeface="Arial"/>
              </a:rPr>
              <a:t>być </a:t>
            </a:r>
            <a:r>
              <a:rPr sz="1600" spc="-10" dirty="0">
                <a:latin typeface="Arial"/>
                <a:cs typeface="Arial"/>
              </a:rPr>
              <a:t>jawnie </a:t>
            </a:r>
            <a:r>
              <a:rPr sz="1600" spc="-5" dirty="0">
                <a:latin typeface="Arial"/>
                <a:cs typeface="Arial"/>
              </a:rPr>
              <a:t>określane </a:t>
            </a:r>
            <a:r>
              <a:rPr sz="1600" spc="-10" dirty="0">
                <a:latin typeface="Arial"/>
                <a:cs typeface="Arial"/>
              </a:rPr>
              <a:t>przez </a:t>
            </a:r>
            <a:r>
              <a:rPr sz="1600" spc="-15" dirty="0">
                <a:latin typeface="Arial"/>
                <a:cs typeface="Arial"/>
              </a:rPr>
              <a:t>użytkowników,  </a:t>
            </a:r>
            <a:r>
              <a:rPr sz="1600" spc="-10" dirty="0">
                <a:latin typeface="Arial"/>
                <a:cs typeface="Arial"/>
              </a:rPr>
              <a:t>równe </a:t>
            </a:r>
            <a:r>
              <a:rPr sz="1600" spc="-5" dirty="0">
                <a:latin typeface="Arial"/>
                <a:cs typeface="Arial"/>
              </a:rPr>
              <a:t>lub narzucane a-priori. Różnice </a:t>
            </a:r>
            <a:r>
              <a:rPr sz="1600" dirty="0">
                <a:latin typeface="Arial"/>
                <a:cs typeface="Arial"/>
              </a:rPr>
              <a:t>między </a:t>
            </a:r>
            <a:r>
              <a:rPr sz="1600" spc="5" dirty="0">
                <a:latin typeface="Arial"/>
                <a:cs typeface="Arial"/>
              </a:rPr>
              <a:t>metodami </a:t>
            </a:r>
            <a:r>
              <a:rPr sz="1600" spc="-10" dirty="0">
                <a:latin typeface="Arial"/>
                <a:cs typeface="Arial"/>
              </a:rPr>
              <a:t>pojawiają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spc="5" dirty="0">
                <a:latin typeface="Arial"/>
                <a:cs typeface="Arial"/>
              </a:rPr>
              <a:t>w  </a:t>
            </a:r>
            <a:r>
              <a:rPr sz="1600" dirty="0">
                <a:latin typeface="Arial"/>
                <a:cs typeface="Arial"/>
              </a:rPr>
              <a:t>skalach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oceniania.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Najczęściej </a:t>
            </a:r>
            <a:r>
              <a:rPr sz="1600" spc="-10" dirty="0">
                <a:latin typeface="Arial"/>
                <a:cs typeface="Arial"/>
              </a:rPr>
              <a:t>wykorzystywana </a:t>
            </a:r>
            <a:r>
              <a:rPr sz="1600" dirty="0">
                <a:latin typeface="Arial"/>
                <a:cs typeface="Arial"/>
              </a:rPr>
              <a:t>jest skala Likerta, </a:t>
            </a:r>
            <a:r>
              <a:rPr sz="1600" spc="-5" dirty="0">
                <a:latin typeface="Arial"/>
                <a:cs typeface="Arial"/>
              </a:rPr>
              <a:t>jednak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różnych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metodach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stosowany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-5" dirty="0">
                <a:latin typeface="Arial"/>
                <a:cs typeface="Arial"/>
              </a:rPr>
              <a:t>jej </a:t>
            </a:r>
            <a:r>
              <a:rPr sz="1600" spc="-10" dirty="0">
                <a:latin typeface="Arial"/>
                <a:cs typeface="Arial"/>
              </a:rPr>
              <a:t>różny </a:t>
            </a:r>
            <a:r>
              <a:rPr sz="1600" spc="-5" dirty="0">
                <a:latin typeface="Arial"/>
                <a:cs typeface="Arial"/>
              </a:rPr>
              <a:t>zakres </a:t>
            </a:r>
            <a:r>
              <a:rPr sz="1600" spc="-10" dirty="0">
                <a:latin typeface="Arial"/>
                <a:cs typeface="Arial"/>
              </a:rPr>
              <a:t>(zazwyczaj </a:t>
            </a:r>
            <a:r>
              <a:rPr sz="1600" spc="-5" dirty="0">
                <a:latin typeface="Arial"/>
                <a:cs typeface="Arial"/>
              </a:rPr>
              <a:t>od </a:t>
            </a: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do </a:t>
            </a:r>
            <a:r>
              <a:rPr sz="1600" dirty="0">
                <a:latin typeface="Arial"/>
                <a:cs typeface="Arial"/>
              </a:rPr>
              <a:t>5 lub </a:t>
            </a:r>
            <a:r>
              <a:rPr sz="1600" spc="-5" dirty="0">
                <a:latin typeface="Arial"/>
                <a:cs typeface="Arial"/>
              </a:rPr>
              <a:t>od </a:t>
            </a: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7)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93675"/>
            <a:ext cx="32512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Narzędzia</a:t>
            </a:r>
            <a:r>
              <a:rPr spc="-105" dirty="0">
                <a:solidFill>
                  <a:srgbClr val="001F5F"/>
                </a:solidFill>
              </a:rPr>
              <a:t> </a:t>
            </a:r>
            <a:r>
              <a:rPr spc="5" dirty="0">
                <a:solidFill>
                  <a:srgbClr val="001F5F"/>
                </a:solidFill>
              </a:rPr>
              <a:t>online</a:t>
            </a:r>
          </a:p>
        </p:txBody>
      </p:sp>
      <p:sp>
        <p:nvSpPr>
          <p:cNvPr id="3" name="object 3"/>
          <p:cNvSpPr/>
          <p:nvPr/>
        </p:nvSpPr>
        <p:spPr>
          <a:xfrm>
            <a:off x="36576" y="670559"/>
            <a:ext cx="4724400" cy="2453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0976" y="633983"/>
            <a:ext cx="4282439" cy="2508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28" y="3355847"/>
            <a:ext cx="4611624" cy="3130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60976" y="3389374"/>
            <a:ext cx="4282439" cy="3392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762711" y="1136650"/>
            <a:ext cx="6804659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Metody </a:t>
            </a:r>
            <a:r>
              <a:rPr sz="1800" spc="5" dirty="0">
                <a:latin typeface="Arial"/>
                <a:cs typeface="Arial"/>
              </a:rPr>
              <a:t>oceny jakości </a:t>
            </a:r>
            <a:r>
              <a:rPr sz="1800" spc="-15" dirty="0">
                <a:latin typeface="Arial"/>
                <a:cs typeface="Arial"/>
              </a:rPr>
              <a:t>serwisów, </a:t>
            </a:r>
            <a:r>
              <a:rPr sz="1800" spc="-10" dirty="0">
                <a:latin typeface="Arial"/>
                <a:cs typeface="Arial"/>
              </a:rPr>
              <a:t>wyróżnić </a:t>
            </a:r>
            <a:r>
              <a:rPr sz="1800" spc="-5" dirty="0">
                <a:latin typeface="Arial"/>
                <a:cs typeface="Arial"/>
              </a:rPr>
              <a:t>wśród </a:t>
            </a:r>
            <a:r>
              <a:rPr sz="1800" spc="5" dirty="0">
                <a:latin typeface="Arial"/>
                <a:cs typeface="Arial"/>
              </a:rPr>
              <a:t>nich </a:t>
            </a:r>
            <a:r>
              <a:rPr sz="1800" dirty="0">
                <a:latin typeface="Arial"/>
                <a:cs typeface="Arial"/>
              </a:rPr>
              <a:t>można,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m.in.: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buChar char="•"/>
              <a:tabLst>
                <a:tab pos="156210" algn="l"/>
              </a:tabLst>
            </a:pPr>
            <a:r>
              <a:rPr sz="1800" dirty="0">
                <a:latin typeface="Arial"/>
                <a:cs typeface="Arial"/>
              </a:rPr>
              <a:t>eQual,</a:t>
            </a: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800" spc="15" dirty="0">
                <a:latin typeface="Arial"/>
                <a:cs typeface="Arial"/>
              </a:rPr>
              <a:t>Web </a:t>
            </a:r>
            <a:r>
              <a:rPr sz="1800" dirty="0">
                <a:latin typeface="Arial"/>
                <a:cs typeface="Arial"/>
              </a:rPr>
              <a:t>Portal Site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Quality,</a:t>
            </a:r>
            <a:endParaRPr sz="1800" dirty="0">
              <a:latin typeface="Arial"/>
              <a:cs typeface="Arial"/>
            </a:endParaRP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dirty="0">
                <a:latin typeface="Arial"/>
                <a:cs typeface="Arial"/>
              </a:rPr>
              <a:t>metoda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T.Ahn,</a:t>
            </a:r>
            <a:endParaRPr sz="1800" dirty="0">
              <a:latin typeface="Arial"/>
              <a:cs typeface="Arial"/>
            </a:endParaRPr>
          </a:p>
          <a:p>
            <a:pPr marL="155575" indent="-143510">
              <a:lnSpc>
                <a:spcPct val="100000"/>
              </a:lnSpc>
              <a:buChar char="•"/>
              <a:tabLst>
                <a:tab pos="156210" algn="l"/>
              </a:tabLst>
            </a:pPr>
            <a:r>
              <a:rPr sz="1800" dirty="0">
                <a:latin typeface="Arial"/>
                <a:cs typeface="Arial"/>
              </a:rPr>
              <a:t>SiteQual,</a:t>
            </a:r>
          </a:p>
          <a:p>
            <a:pPr marL="152400" indent="-140335">
              <a:lnSpc>
                <a:spcPct val="100000"/>
              </a:lnSpc>
              <a:buChar char="•"/>
              <a:tabLst>
                <a:tab pos="153035" algn="l"/>
              </a:tabLst>
            </a:pPr>
            <a:r>
              <a:rPr sz="1800" spc="5" dirty="0">
                <a:latin typeface="Arial"/>
                <a:cs typeface="Arial"/>
              </a:rPr>
              <a:t>Website </a:t>
            </a:r>
            <a:r>
              <a:rPr sz="1800" dirty="0">
                <a:latin typeface="Arial"/>
                <a:cs typeface="Arial"/>
              </a:rPr>
              <a:t>Evaluation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Questionnaire,</a:t>
            </a:r>
          </a:p>
          <a:p>
            <a:pPr marL="152400" indent="-140335">
              <a:lnSpc>
                <a:spcPct val="100000"/>
              </a:lnSpc>
              <a:spcBef>
                <a:spcPts val="5"/>
              </a:spcBef>
              <a:buChar char="•"/>
              <a:tabLst>
                <a:tab pos="153035" algn="l"/>
              </a:tabLst>
            </a:pPr>
            <a:r>
              <a:rPr sz="1800" spc="5" dirty="0">
                <a:latin typeface="Arial"/>
                <a:cs typeface="Arial"/>
              </a:rPr>
              <a:t>Website </a:t>
            </a:r>
            <a:r>
              <a:rPr sz="1800" dirty="0">
                <a:latin typeface="Arial"/>
                <a:cs typeface="Arial"/>
              </a:rPr>
              <a:t>Quality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Model,</a:t>
            </a:r>
            <a:endParaRPr sz="1800" dirty="0">
              <a:latin typeface="Arial"/>
              <a:cs typeface="Arial"/>
            </a:endParaRP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spc="-10" dirty="0">
                <a:latin typeface="Arial"/>
                <a:cs typeface="Arial"/>
              </a:rPr>
              <a:t>SERVQUAL,</a:t>
            </a:r>
            <a:endParaRPr sz="1800" dirty="0">
              <a:latin typeface="Arial"/>
              <a:cs typeface="Arial"/>
            </a:endParaRP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spc="-5" dirty="0">
                <a:latin typeface="Arial"/>
                <a:cs typeface="Arial"/>
              </a:rPr>
              <a:t>E-S-QUAL i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E-RecS-Qual,</a:t>
            </a: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dirty="0">
                <a:latin typeface="Arial"/>
                <a:cs typeface="Arial"/>
              </a:rPr>
              <a:t>WAES</a:t>
            </a:r>
          </a:p>
          <a:p>
            <a:pPr marL="154940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dirty="0">
                <a:latin typeface="Arial"/>
                <a:cs typeface="Arial"/>
              </a:rPr>
              <a:t>modele relacyjne oparte na procedurze</a:t>
            </a:r>
            <a:r>
              <a:rPr sz="1800" spc="-29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AHP.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0753" y="182956"/>
            <a:ext cx="62242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Metody oceny jakości</a:t>
            </a:r>
            <a:r>
              <a:rPr spc="-155" dirty="0"/>
              <a:t> </a:t>
            </a:r>
            <a:r>
              <a:rPr dirty="0"/>
              <a:t>serwisów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D98B6BE-F867-479B-B479-28375D317FE7}"/>
              </a:ext>
            </a:extLst>
          </p:cNvPr>
          <p:cNvSpPr/>
          <p:nvPr/>
        </p:nvSpPr>
        <p:spPr>
          <a:xfrm>
            <a:off x="1797518" y="4971000"/>
            <a:ext cx="4335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Tu skończyłem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762711" y="1136650"/>
            <a:ext cx="760730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eQual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dirty="0">
                <a:latin typeface="Arial"/>
                <a:cs typeface="Arial"/>
              </a:rPr>
              <a:t>najlepiej sformalizowaną metodą </a:t>
            </a:r>
            <a:r>
              <a:rPr sz="1800" spc="5" dirty="0">
                <a:latin typeface="Arial"/>
                <a:cs typeface="Arial"/>
              </a:rPr>
              <a:t>oceny spośród</a:t>
            </a:r>
            <a:r>
              <a:rPr sz="1800" spc="-3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stosowanych,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jej wielokrotne </a:t>
            </a:r>
            <a:r>
              <a:rPr sz="1800" spc="-5" dirty="0">
                <a:latin typeface="Arial"/>
                <a:cs typeface="Arial"/>
              </a:rPr>
              <a:t>wykorzystanie wskazuje </a:t>
            </a:r>
            <a:r>
              <a:rPr sz="1800" dirty="0">
                <a:latin typeface="Arial"/>
                <a:cs typeface="Arial"/>
              </a:rPr>
              <a:t>na jej </a:t>
            </a:r>
            <a:r>
              <a:rPr sz="1800" spc="-5" dirty="0">
                <a:latin typeface="Arial"/>
                <a:cs typeface="Arial"/>
              </a:rPr>
              <a:t>wysoką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uniwersalność.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1536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Była </a:t>
            </a:r>
            <a:r>
              <a:rPr sz="1800" dirty="0">
                <a:latin typeface="Arial"/>
                <a:cs typeface="Arial"/>
              </a:rPr>
              <a:t>ona z </a:t>
            </a:r>
            <a:r>
              <a:rPr sz="1800" spc="-5" dirty="0">
                <a:latin typeface="Arial"/>
                <a:cs typeface="Arial"/>
              </a:rPr>
              <a:t>powodzeniem użyta </a:t>
            </a:r>
            <a:r>
              <a:rPr sz="1800" spc="5" dirty="0">
                <a:latin typeface="Arial"/>
                <a:cs typeface="Arial"/>
              </a:rPr>
              <a:t>m.in. </a:t>
            </a:r>
            <a:r>
              <a:rPr sz="1800" dirty="0">
                <a:latin typeface="Arial"/>
                <a:cs typeface="Arial"/>
              </a:rPr>
              <a:t>do </a:t>
            </a:r>
            <a:r>
              <a:rPr sz="1800" spc="5" dirty="0">
                <a:latin typeface="Arial"/>
                <a:cs typeface="Arial"/>
              </a:rPr>
              <a:t>oceny </a:t>
            </a:r>
            <a:r>
              <a:rPr sz="1800" spc="-5" dirty="0">
                <a:latin typeface="Arial"/>
                <a:cs typeface="Arial"/>
              </a:rPr>
              <a:t>serwisów: </a:t>
            </a:r>
            <a:r>
              <a:rPr sz="1800" spc="5" dirty="0">
                <a:latin typeface="Arial"/>
                <a:cs typeface="Arial"/>
              </a:rPr>
              <a:t>e-commerce,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e-  </a:t>
            </a:r>
            <a:r>
              <a:rPr sz="1800" dirty="0">
                <a:latin typeface="Arial"/>
                <a:cs typeface="Arial"/>
              </a:rPr>
              <a:t>government, </a:t>
            </a:r>
            <a:r>
              <a:rPr sz="1800" spc="-10" dirty="0">
                <a:latin typeface="Arial"/>
                <a:cs typeface="Arial"/>
              </a:rPr>
              <a:t>witryn </a:t>
            </a:r>
            <a:r>
              <a:rPr sz="1800" dirty="0">
                <a:latin typeface="Arial"/>
                <a:cs typeface="Arial"/>
              </a:rPr>
              <a:t>uczelni </a:t>
            </a:r>
            <a:r>
              <a:rPr sz="1800" spc="-5" dirty="0">
                <a:latin typeface="Arial"/>
                <a:cs typeface="Arial"/>
              </a:rPr>
              <a:t>i </a:t>
            </a:r>
            <a:r>
              <a:rPr sz="1800" dirty="0">
                <a:latin typeface="Arial"/>
                <a:cs typeface="Arial"/>
              </a:rPr>
              <a:t>serwisów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mobilnych.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Metoda </a:t>
            </a:r>
            <a:r>
              <a:rPr sz="1800" dirty="0">
                <a:latin typeface="Arial"/>
                <a:cs typeface="Arial"/>
              </a:rPr>
              <a:t>eQual została </a:t>
            </a:r>
            <a:r>
              <a:rPr sz="1800" spc="-5" dirty="0">
                <a:latin typeface="Arial"/>
                <a:cs typeface="Arial"/>
              </a:rPr>
              <a:t>stworzona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5" dirty="0">
                <a:latin typeface="Arial"/>
                <a:cs typeface="Arial"/>
              </a:rPr>
              <a:t>oparciu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5" dirty="0">
                <a:latin typeface="Arial"/>
                <a:cs typeface="Arial"/>
              </a:rPr>
              <a:t>funkcję </a:t>
            </a:r>
            <a:r>
              <a:rPr sz="1800" dirty="0">
                <a:latin typeface="Arial"/>
                <a:cs typeface="Arial"/>
              </a:rPr>
              <a:t>dostosowania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jakości  </a:t>
            </a:r>
            <a:r>
              <a:rPr sz="1800" dirty="0">
                <a:latin typeface="Arial"/>
                <a:cs typeface="Arial"/>
              </a:rPr>
              <a:t>(ang. Quality Function Deployment), która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dirty="0">
                <a:latin typeface="Arial"/>
                <a:cs typeface="Arial"/>
              </a:rPr>
              <a:t>ustrukturalizowanym  </a:t>
            </a:r>
            <a:r>
              <a:rPr sz="1800" spc="5" dirty="0">
                <a:latin typeface="Arial"/>
                <a:cs typeface="Arial"/>
              </a:rPr>
              <a:t>procesem </a:t>
            </a:r>
            <a:r>
              <a:rPr sz="1800" spc="-5" dirty="0">
                <a:latin typeface="Arial"/>
                <a:cs typeface="Arial"/>
              </a:rPr>
              <a:t>zapewniającym </a:t>
            </a:r>
            <a:r>
              <a:rPr sz="1800" spc="5" dirty="0">
                <a:latin typeface="Arial"/>
                <a:cs typeface="Arial"/>
              </a:rPr>
              <a:t>środki </a:t>
            </a:r>
            <a:r>
              <a:rPr sz="1800" dirty="0">
                <a:latin typeface="Arial"/>
                <a:cs typeface="Arial"/>
              </a:rPr>
              <a:t>identyfikacji i dostarczającym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opinii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użytkowników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5" dirty="0">
                <a:latin typeface="Arial"/>
                <a:cs typeface="Arial"/>
              </a:rPr>
              <a:t>jakości </a:t>
            </a:r>
            <a:r>
              <a:rPr sz="1800" dirty="0">
                <a:latin typeface="Arial"/>
                <a:cs typeface="Arial"/>
              </a:rPr>
              <a:t>produktu na kolejnych etapach jego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tworzenia.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7683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Pierwotnie </a:t>
            </a:r>
            <a:r>
              <a:rPr sz="1800" dirty="0">
                <a:latin typeface="Arial"/>
                <a:cs typeface="Arial"/>
              </a:rPr>
              <a:t>metoda ta </a:t>
            </a:r>
            <a:r>
              <a:rPr sz="1800" spc="-10" dirty="0">
                <a:latin typeface="Arial"/>
                <a:cs typeface="Arial"/>
              </a:rPr>
              <a:t>wykorzystywała </a:t>
            </a:r>
            <a:r>
              <a:rPr sz="1800" dirty="0">
                <a:latin typeface="Arial"/>
                <a:cs typeface="Arial"/>
              </a:rPr>
              <a:t>24 kryteria odzwierciedlające  wartości 8 charakterystyk ujętych w </a:t>
            </a:r>
            <a:r>
              <a:rPr sz="1800" spc="5" dirty="0">
                <a:latin typeface="Arial"/>
                <a:cs typeface="Arial"/>
              </a:rPr>
              <a:t>modelu. </a:t>
            </a:r>
            <a:r>
              <a:rPr sz="1800" dirty="0">
                <a:latin typeface="Arial"/>
                <a:cs typeface="Arial"/>
              </a:rPr>
              <a:t>Charakterystyki były z kolei  </a:t>
            </a:r>
            <a:r>
              <a:rPr sz="1800" spc="-5" dirty="0">
                <a:latin typeface="Arial"/>
                <a:cs typeface="Arial"/>
              </a:rPr>
              <a:t>zgrupowane w 4 </a:t>
            </a:r>
            <a:r>
              <a:rPr sz="1800" dirty="0">
                <a:latin typeface="Arial"/>
                <a:cs typeface="Arial"/>
              </a:rPr>
              <a:t>kategoriach. W toku dalszych prac </a:t>
            </a:r>
            <a:r>
              <a:rPr sz="1800" spc="-5" dirty="0">
                <a:latin typeface="Arial"/>
                <a:cs typeface="Arial"/>
              </a:rPr>
              <a:t>zapożyczono </a:t>
            </a:r>
            <a:r>
              <a:rPr sz="1800" dirty="0">
                <a:latin typeface="Arial"/>
                <a:cs typeface="Arial"/>
              </a:rPr>
              <a:t>do niej  kryteria dotyczące interakcji </a:t>
            </a:r>
            <a:r>
              <a:rPr sz="1800" spc="-5" dirty="0">
                <a:latin typeface="Arial"/>
                <a:cs typeface="Arial"/>
              </a:rPr>
              <a:t>użytkownika </a:t>
            </a:r>
            <a:r>
              <a:rPr sz="1800" dirty="0">
                <a:latin typeface="Arial"/>
                <a:cs typeface="Arial"/>
              </a:rPr>
              <a:t>z serwisem, pochodzące </a:t>
            </a:r>
            <a:r>
              <a:rPr sz="1800" spc="-10" dirty="0">
                <a:latin typeface="Arial"/>
                <a:cs typeface="Arial"/>
              </a:rPr>
              <a:t>ze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skali  </a:t>
            </a:r>
            <a:r>
              <a:rPr sz="1800" spc="-5" dirty="0">
                <a:latin typeface="Arial"/>
                <a:cs typeface="Arial"/>
              </a:rPr>
              <a:t>SERVQUAL.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762711" y="1139698"/>
            <a:ext cx="7544434" cy="407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90"/>
              </a:spcBef>
              <a:buAutoNum type="arabicPlain"/>
              <a:tabLst>
                <a:tab pos="259715" algn="l"/>
              </a:tabLst>
            </a:pPr>
            <a:r>
              <a:rPr sz="1400" spc="-15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5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The </a:t>
            </a:r>
            <a:r>
              <a:rPr sz="1400" spc="-15" dirty="0">
                <a:latin typeface="Arial"/>
                <a:cs typeface="Arial"/>
              </a:rPr>
              <a:t>eQual </a:t>
            </a:r>
            <a:r>
              <a:rPr sz="1400" spc="-10" dirty="0">
                <a:latin typeface="Arial"/>
                <a:cs typeface="Arial"/>
              </a:rPr>
              <a:t>Approach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the Assessment of </a:t>
            </a:r>
            <a:r>
              <a:rPr sz="1400" spc="-5" dirty="0">
                <a:latin typeface="Arial"/>
                <a:cs typeface="Arial"/>
              </a:rPr>
              <a:t>E-Commerce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Quality:</a:t>
            </a:r>
            <a:endParaRPr sz="1400">
              <a:latin typeface="Arial"/>
              <a:cs typeface="Arial"/>
            </a:endParaRPr>
          </a:p>
          <a:p>
            <a:pPr marL="12700" marR="64135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A Longitudinal Study of </a:t>
            </a:r>
            <a:r>
              <a:rPr sz="1400" spc="-15" dirty="0">
                <a:latin typeface="Arial"/>
                <a:cs typeface="Arial"/>
              </a:rPr>
              <a:t>Internet </a:t>
            </a:r>
            <a:r>
              <a:rPr sz="1400" spc="-5" dirty="0">
                <a:latin typeface="Arial"/>
                <a:cs typeface="Arial"/>
              </a:rPr>
              <a:t>Bookstories. </a:t>
            </a:r>
            <a:r>
              <a:rPr sz="1400" spc="5" dirty="0">
                <a:latin typeface="Arial"/>
                <a:cs typeface="Arial"/>
              </a:rPr>
              <a:t>[W:] Web </a:t>
            </a:r>
            <a:r>
              <a:rPr sz="1400" spc="-10" dirty="0">
                <a:latin typeface="Arial"/>
                <a:cs typeface="Arial"/>
              </a:rPr>
              <a:t>Engineering: Principles </a:t>
            </a:r>
            <a:r>
              <a:rPr sz="1400" spc="-15" dirty="0">
                <a:latin typeface="Arial"/>
                <a:cs typeface="Arial"/>
              </a:rPr>
              <a:t>and </a:t>
            </a:r>
            <a:r>
              <a:rPr sz="1400" spc="-25" dirty="0">
                <a:latin typeface="Arial"/>
                <a:cs typeface="Arial"/>
              </a:rPr>
              <a:t>Techniques,  </a:t>
            </a:r>
            <a:r>
              <a:rPr sz="1400" spc="-10" dirty="0">
                <a:latin typeface="Arial"/>
                <a:cs typeface="Arial"/>
              </a:rPr>
              <a:t>red.: Suh </a:t>
            </a:r>
            <a:r>
              <a:rPr sz="1400" spc="-5" dirty="0">
                <a:latin typeface="Arial"/>
                <a:cs typeface="Arial"/>
              </a:rPr>
              <a:t>W., </a:t>
            </a:r>
            <a:r>
              <a:rPr sz="1400" spc="-20" dirty="0">
                <a:latin typeface="Arial"/>
                <a:cs typeface="Arial"/>
              </a:rPr>
              <a:t>Idea </a:t>
            </a:r>
            <a:r>
              <a:rPr sz="1400" spc="-15" dirty="0">
                <a:latin typeface="Arial"/>
                <a:cs typeface="Arial"/>
              </a:rPr>
              <a:t>Group </a:t>
            </a:r>
            <a:r>
              <a:rPr sz="1400" spc="-10" dirty="0">
                <a:latin typeface="Arial"/>
                <a:cs typeface="Arial"/>
              </a:rPr>
              <a:t>Publishing,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2005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13335">
              <a:lnSpc>
                <a:spcPct val="100000"/>
              </a:lnSpc>
              <a:buAutoNum type="arabicPlain" startAt="2"/>
              <a:tabLst>
                <a:tab pos="259715" algn="l"/>
              </a:tabLst>
            </a:pPr>
            <a:r>
              <a:rPr sz="1400" spc="-15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5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</a:t>
            </a:r>
            <a:r>
              <a:rPr sz="1400" spc="-15" dirty="0">
                <a:latin typeface="Arial"/>
                <a:cs typeface="Arial"/>
              </a:rPr>
              <a:t>Measuring </a:t>
            </a:r>
            <a:r>
              <a:rPr sz="1400" spc="5" dirty="0">
                <a:latin typeface="Arial"/>
                <a:cs typeface="Arial"/>
              </a:rPr>
              <a:t>Web </a:t>
            </a:r>
            <a:r>
              <a:rPr sz="1400" spc="-5" dirty="0">
                <a:latin typeface="Arial"/>
                <a:cs typeface="Arial"/>
              </a:rPr>
              <a:t>site </a:t>
            </a:r>
            <a:r>
              <a:rPr sz="1400" spc="-10" dirty="0">
                <a:latin typeface="Arial"/>
                <a:cs typeface="Arial"/>
              </a:rPr>
              <a:t>quality improvements: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case study of the </a:t>
            </a:r>
            <a:r>
              <a:rPr sz="1400" spc="-15" dirty="0">
                <a:latin typeface="Arial"/>
                <a:cs typeface="Arial"/>
              </a:rPr>
              <a:t>forum  </a:t>
            </a:r>
            <a:r>
              <a:rPr sz="1400" spc="-10" dirty="0">
                <a:latin typeface="Arial"/>
                <a:cs typeface="Arial"/>
              </a:rPr>
              <a:t>on strategic management knowledge </a:t>
            </a:r>
            <a:r>
              <a:rPr sz="1400" spc="-15" dirty="0">
                <a:latin typeface="Arial"/>
                <a:cs typeface="Arial"/>
              </a:rPr>
              <a:t>exchange. Industrial Management </a:t>
            </a:r>
            <a:r>
              <a:rPr sz="1400" spc="-5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Data Systems, </a:t>
            </a:r>
            <a:r>
              <a:rPr sz="1400" spc="-25" dirty="0">
                <a:latin typeface="Arial"/>
                <a:cs typeface="Arial"/>
              </a:rPr>
              <a:t>Vol.  </a:t>
            </a:r>
            <a:r>
              <a:rPr sz="1400" spc="-15" dirty="0">
                <a:latin typeface="Arial"/>
                <a:cs typeface="Arial"/>
              </a:rPr>
              <a:t>103, </a:t>
            </a:r>
            <a:r>
              <a:rPr sz="1400" spc="-5" dirty="0">
                <a:latin typeface="Arial"/>
                <a:cs typeface="Arial"/>
              </a:rPr>
              <a:t>No. </a:t>
            </a:r>
            <a:r>
              <a:rPr sz="1400" spc="-10" dirty="0">
                <a:latin typeface="Arial"/>
                <a:cs typeface="Arial"/>
              </a:rPr>
              <a:t>5,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2003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lain" startAt="2"/>
            </a:pPr>
            <a:endParaRPr sz="145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buAutoNum type="arabicPlain" startAt="2"/>
              <a:tabLst>
                <a:tab pos="259715" algn="l"/>
              </a:tabLst>
            </a:pPr>
            <a:r>
              <a:rPr sz="1400" spc="-10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5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</a:t>
            </a:r>
            <a:r>
              <a:rPr sz="1400" spc="-10" dirty="0">
                <a:latin typeface="Arial"/>
                <a:cs typeface="Arial"/>
              </a:rPr>
              <a:t>Data </a:t>
            </a:r>
            <a:r>
              <a:rPr sz="1400" spc="-15" dirty="0">
                <a:latin typeface="Arial"/>
                <a:cs typeface="Arial"/>
              </a:rPr>
              <a:t>Triangulation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spc="-10" dirty="0">
                <a:latin typeface="Arial"/>
                <a:cs typeface="Arial"/>
              </a:rPr>
              <a:t>action: using </a:t>
            </a:r>
            <a:r>
              <a:rPr sz="1400" spc="-5" dirty="0">
                <a:latin typeface="Arial"/>
                <a:cs typeface="Arial"/>
              </a:rPr>
              <a:t>comment </a:t>
            </a:r>
            <a:r>
              <a:rPr sz="1400" spc="-15" dirty="0">
                <a:latin typeface="Arial"/>
                <a:cs typeface="Arial"/>
              </a:rPr>
              <a:t>analysis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refine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quality </a:t>
            </a:r>
            <a:r>
              <a:rPr sz="1400" spc="-5" dirty="0">
                <a:latin typeface="Arial"/>
                <a:cs typeface="Arial"/>
              </a:rPr>
              <a:t>metrics. </a:t>
            </a:r>
            <a:r>
              <a:rPr sz="1400" spc="-10" dirty="0">
                <a:latin typeface="Arial"/>
                <a:cs typeface="Arial"/>
              </a:rPr>
              <a:t>Proceedings of the 13th </a:t>
            </a:r>
            <a:r>
              <a:rPr sz="1400" spc="-15" dirty="0">
                <a:latin typeface="Arial"/>
                <a:cs typeface="Arial"/>
              </a:rPr>
              <a:t>European </a:t>
            </a:r>
            <a:r>
              <a:rPr sz="1400" spc="-10" dirty="0">
                <a:latin typeface="Arial"/>
                <a:cs typeface="Arial"/>
              </a:rPr>
              <a:t>Conference on Information Systems,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2005.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buAutoNum type="arabicPlain" startAt="4"/>
              <a:tabLst>
                <a:tab pos="259715" algn="l"/>
              </a:tabLst>
            </a:pPr>
            <a:r>
              <a:rPr sz="1400" spc="-10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5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</a:t>
            </a:r>
            <a:r>
              <a:rPr sz="1400" spc="-10" dirty="0">
                <a:latin typeface="Arial"/>
                <a:cs typeface="Arial"/>
              </a:rPr>
              <a:t>Data triangulation and </a:t>
            </a:r>
            <a:r>
              <a:rPr sz="1400" spc="-20" dirty="0">
                <a:latin typeface="Arial"/>
                <a:cs typeface="Arial"/>
              </a:rPr>
              <a:t>web </a:t>
            </a:r>
            <a:r>
              <a:rPr sz="1400" spc="-10" dirty="0">
                <a:latin typeface="Arial"/>
                <a:cs typeface="Arial"/>
              </a:rPr>
              <a:t>quality </a:t>
            </a:r>
            <a:r>
              <a:rPr sz="1400" spc="-5" dirty="0">
                <a:latin typeface="Arial"/>
                <a:cs typeface="Arial"/>
              </a:rPr>
              <a:t>metrics: A </a:t>
            </a:r>
            <a:r>
              <a:rPr sz="1400" spc="-10" dirty="0">
                <a:latin typeface="Arial"/>
                <a:cs typeface="Arial"/>
              </a:rPr>
              <a:t>case study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2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e-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government. Information &amp; </a:t>
            </a:r>
            <a:r>
              <a:rPr sz="1400" spc="-15" dirty="0">
                <a:latin typeface="Arial"/>
                <a:cs typeface="Arial"/>
              </a:rPr>
              <a:t>Management, </a:t>
            </a:r>
            <a:r>
              <a:rPr sz="1400" spc="-25" dirty="0">
                <a:latin typeface="Arial"/>
                <a:cs typeface="Arial"/>
              </a:rPr>
              <a:t>Vol. </a:t>
            </a:r>
            <a:r>
              <a:rPr sz="1400" spc="-15" dirty="0">
                <a:latin typeface="Arial"/>
                <a:cs typeface="Arial"/>
              </a:rPr>
              <a:t>43, </a:t>
            </a:r>
            <a:r>
              <a:rPr sz="1400" spc="-5" dirty="0">
                <a:latin typeface="Arial"/>
                <a:cs typeface="Arial"/>
              </a:rPr>
              <a:t>No. </a:t>
            </a:r>
            <a:r>
              <a:rPr sz="1400" spc="-10" dirty="0">
                <a:latin typeface="Arial"/>
                <a:cs typeface="Arial"/>
              </a:rPr>
              <a:t>6, </a:t>
            </a:r>
            <a:r>
              <a:rPr sz="1400" spc="-15" dirty="0">
                <a:latin typeface="Arial"/>
                <a:cs typeface="Arial"/>
              </a:rPr>
              <a:t>2006, </a:t>
            </a:r>
            <a:r>
              <a:rPr sz="1400" spc="-5" dirty="0">
                <a:latin typeface="Arial"/>
                <a:cs typeface="Arial"/>
              </a:rPr>
              <a:t>s.</a:t>
            </a:r>
            <a:r>
              <a:rPr sz="1400" spc="3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767-777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lain" startAt="5"/>
              <a:tabLst>
                <a:tab pos="259715" algn="l"/>
              </a:tabLst>
            </a:pPr>
            <a:r>
              <a:rPr sz="1400" spc="-15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5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WebQual: An </a:t>
            </a:r>
            <a:r>
              <a:rPr sz="1400" spc="-15" dirty="0">
                <a:latin typeface="Arial"/>
                <a:cs typeface="Arial"/>
              </a:rPr>
              <a:t>Exploration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Web-site </a:t>
            </a:r>
            <a:r>
              <a:rPr sz="1400" spc="-25" dirty="0">
                <a:latin typeface="Arial"/>
                <a:cs typeface="Arial"/>
              </a:rPr>
              <a:t>Quality. </a:t>
            </a:r>
            <a:r>
              <a:rPr sz="1400" spc="-10" dirty="0">
                <a:latin typeface="Arial"/>
                <a:cs typeface="Arial"/>
              </a:rPr>
              <a:t>Proceedings of the 8th  </a:t>
            </a:r>
            <a:r>
              <a:rPr sz="1400" spc="-15" dirty="0">
                <a:latin typeface="Arial"/>
                <a:cs typeface="Arial"/>
              </a:rPr>
              <a:t>European </a:t>
            </a:r>
            <a:r>
              <a:rPr sz="1400" spc="-10" dirty="0">
                <a:latin typeface="Arial"/>
                <a:cs typeface="Arial"/>
              </a:rPr>
              <a:t>Conference on Information Systems, </a:t>
            </a:r>
            <a:r>
              <a:rPr sz="1400" spc="-25" dirty="0">
                <a:latin typeface="Arial"/>
                <a:cs typeface="Arial"/>
              </a:rPr>
              <a:t>Vol. </a:t>
            </a:r>
            <a:r>
              <a:rPr sz="1400" spc="-10" dirty="0">
                <a:latin typeface="Arial"/>
                <a:cs typeface="Arial"/>
              </a:rPr>
              <a:t>1, </a:t>
            </a:r>
            <a:r>
              <a:rPr sz="1400" spc="-15" dirty="0">
                <a:latin typeface="Arial"/>
                <a:cs typeface="Arial"/>
              </a:rPr>
              <a:t>2000, </a:t>
            </a:r>
            <a:r>
              <a:rPr sz="1400" spc="-5" dirty="0">
                <a:latin typeface="Arial"/>
                <a:cs typeface="Arial"/>
              </a:rPr>
              <a:t>s.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298–305.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lain" startAt="5"/>
            </a:pPr>
            <a:endParaRPr sz="1450">
              <a:latin typeface="Arial"/>
              <a:cs typeface="Arial"/>
            </a:endParaRPr>
          </a:p>
          <a:p>
            <a:pPr marL="259079" indent="-247015">
              <a:lnSpc>
                <a:spcPct val="100000"/>
              </a:lnSpc>
              <a:buAutoNum type="arabicPlain" startAt="5"/>
              <a:tabLst>
                <a:tab pos="259715" algn="l"/>
              </a:tabLst>
            </a:pPr>
            <a:r>
              <a:rPr sz="1400" spc="-15" dirty="0">
                <a:latin typeface="Arial"/>
                <a:cs typeface="Arial"/>
              </a:rPr>
              <a:t>Barnes </a:t>
            </a:r>
            <a:r>
              <a:rPr sz="1400" spc="-5" dirty="0">
                <a:latin typeface="Arial"/>
                <a:cs typeface="Arial"/>
              </a:rPr>
              <a:t>S.J., </a:t>
            </a:r>
            <a:r>
              <a:rPr sz="1400" spc="-10" dirty="0">
                <a:latin typeface="Arial"/>
                <a:cs typeface="Arial"/>
              </a:rPr>
              <a:t>Liu </a:t>
            </a:r>
            <a:r>
              <a:rPr sz="1400" spc="-5" dirty="0">
                <a:latin typeface="Arial"/>
                <a:cs typeface="Arial"/>
              </a:rPr>
              <a:t>K., </a:t>
            </a:r>
            <a:r>
              <a:rPr sz="1400" spc="-10" dirty="0">
                <a:latin typeface="Arial"/>
                <a:cs typeface="Arial"/>
              </a:rPr>
              <a:t>Vidgen </a:t>
            </a:r>
            <a:r>
              <a:rPr sz="1400" spc="-5" dirty="0">
                <a:latin typeface="Arial"/>
                <a:cs typeface="Arial"/>
              </a:rPr>
              <a:t>R., </a:t>
            </a:r>
            <a:r>
              <a:rPr sz="1400" spc="-10" dirty="0">
                <a:latin typeface="Arial"/>
                <a:cs typeface="Arial"/>
              </a:rPr>
              <a:t>Evaluating </a:t>
            </a:r>
            <a:r>
              <a:rPr sz="1400" dirty="0">
                <a:latin typeface="Arial"/>
                <a:cs typeface="Arial"/>
              </a:rPr>
              <a:t>WAP </a:t>
            </a:r>
            <a:r>
              <a:rPr sz="1400" spc="-15" dirty="0">
                <a:latin typeface="Arial"/>
                <a:cs typeface="Arial"/>
              </a:rPr>
              <a:t>News </a:t>
            </a:r>
            <a:r>
              <a:rPr sz="1400" spc="-5" dirty="0">
                <a:latin typeface="Arial"/>
                <a:cs typeface="Arial"/>
              </a:rPr>
              <a:t>Sites: The WebQual/M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Approach.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Proceedings of the 9th </a:t>
            </a:r>
            <a:r>
              <a:rPr sz="1400" spc="-15" dirty="0">
                <a:latin typeface="Arial"/>
                <a:cs typeface="Arial"/>
              </a:rPr>
              <a:t>European </a:t>
            </a:r>
            <a:r>
              <a:rPr sz="1400" spc="-10" dirty="0">
                <a:latin typeface="Arial"/>
                <a:cs typeface="Arial"/>
              </a:rPr>
              <a:t>Conference on Information Systems,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2001.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423" y="864235"/>
            <a:ext cx="8186420" cy="3441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kolejnej </a:t>
            </a:r>
            <a:r>
              <a:rPr sz="1600" spc="-10" dirty="0">
                <a:latin typeface="Arial"/>
                <a:cs typeface="Arial"/>
              </a:rPr>
              <a:t>wersji </a:t>
            </a:r>
            <a:r>
              <a:rPr sz="1600" dirty="0">
                <a:latin typeface="Arial"/>
                <a:cs typeface="Arial"/>
              </a:rPr>
              <a:t>metody zmieniono </a:t>
            </a:r>
            <a:r>
              <a:rPr sz="1600" spc="-10" dirty="0">
                <a:latin typeface="Arial"/>
                <a:cs typeface="Arial"/>
              </a:rPr>
              <a:t>grupowanie </a:t>
            </a:r>
            <a:r>
              <a:rPr sz="1600" spc="-15" dirty="0">
                <a:latin typeface="Arial"/>
                <a:cs typeface="Arial"/>
              </a:rPr>
              <a:t>kryteriów,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efekcie </a:t>
            </a:r>
            <a:r>
              <a:rPr sz="1600" spc="-5" dirty="0">
                <a:latin typeface="Arial"/>
                <a:cs typeface="Arial"/>
              </a:rPr>
              <a:t>czego uzyskano </a:t>
            </a:r>
            <a:r>
              <a:rPr sz="1600" dirty="0">
                <a:latin typeface="Arial"/>
                <a:cs typeface="Arial"/>
              </a:rPr>
              <a:t>listę  </a:t>
            </a:r>
            <a:r>
              <a:rPr sz="1600" spc="-5" dirty="0">
                <a:latin typeface="Arial"/>
                <a:cs typeface="Arial"/>
              </a:rPr>
              <a:t>22 kryteriów </a:t>
            </a:r>
            <a:r>
              <a:rPr sz="1600" dirty="0">
                <a:latin typeface="Arial"/>
                <a:cs typeface="Arial"/>
              </a:rPr>
              <a:t>i 5 </a:t>
            </a:r>
            <a:r>
              <a:rPr sz="1600" spc="-5" dirty="0">
                <a:latin typeface="Arial"/>
                <a:cs typeface="Arial"/>
              </a:rPr>
              <a:t>charakterystyk (1) użyteczność, (2) projekt </a:t>
            </a:r>
            <a:r>
              <a:rPr sz="1600" spc="-20" dirty="0">
                <a:latin typeface="Arial"/>
                <a:cs typeface="Arial"/>
              </a:rPr>
              <a:t>strony, </a:t>
            </a:r>
            <a:r>
              <a:rPr sz="1600" spc="-5" dirty="0">
                <a:latin typeface="Arial"/>
                <a:cs typeface="Arial"/>
              </a:rPr>
              <a:t>(3) </a:t>
            </a:r>
            <a:r>
              <a:rPr sz="1600" dirty="0">
                <a:latin typeface="Arial"/>
                <a:cs typeface="Arial"/>
              </a:rPr>
              <a:t>jakość informacji,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(4)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przystępność, (5) zaufanie </a:t>
            </a:r>
            <a:r>
              <a:rPr sz="1600" spc="-10" dirty="0">
                <a:latin typeface="Arial"/>
                <a:cs typeface="Arial"/>
              </a:rPr>
              <a:t>zgrupowanych </a:t>
            </a:r>
            <a:r>
              <a:rPr sz="1600" spc="5" dirty="0">
                <a:latin typeface="Arial"/>
                <a:cs typeface="Arial"/>
              </a:rPr>
              <a:t>w 3 </a:t>
            </a:r>
            <a:r>
              <a:rPr sz="1600" dirty="0">
                <a:latin typeface="Arial"/>
                <a:cs typeface="Arial"/>
              </a:rPr>
              <a:t>kategoriach </a:t>
            </a:r>
            <a:r>
              <a:rPr sz="1600" spc="-5" dirty="0">
                <a:latin typeface="Arial"/>
                <a:cs typeface="Arial"/>
              </a:rPr>
              <a:t>(1) użyteczność, (2)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jakość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informacji, </a:t>
            </a:r>
            <a:r>
              <a:rPr sz="1600" spc="-5" dirty="0">
                <a:latin typeface="Arial"/>
                <a:cs typeface="Arial"/>
              </a:rPr>
              <a:t>(3) interakcja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usługami.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Metoda </a:t>
            </a:r>
            <a:r>
              <a:rPr sz="1600" dirty="0">
                <a:latin typeface="Arial"/>
                <a:cs typeface="Arial"/>
              </a:rPr>
              <a:t>ta, </a:t>
            </a:r>
            <a:r>
              <a:rPr sz="1600" spc="-5" dirty="0">
                <a:latin typeface="Arial"/>
                <a:cs typeface="Arial"/>
              </a:rPr>
              <a:t>podobnie jak większość innych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dirty="0">
                <a:latin typeface="Arial"/>
                <a:cs typeface="Arial"/>
              </a:rPr>
              <a:t>oceny jakości, do </a:t>
            </a:r>
            <a:r>
              <a:rPr sz="1600" spc="-5" dirty="0">
                <a:latin typeface="Arial"/>
                <a:cs typeface="Arial"/>
              </a:rPr>
              <a:t>pozyskiwania opinii </a:t>
            </a:r>
            <a:r>
              <a:rPr sz="1600" spc="5" dirty="0">
                <a:latin typeface="Arial"/>
                <a:cs typeface="Arial"/>
              </a:rPr>
              <a:t>o  </a:t>
            </a:r>
            <a:r>
              <a:rPr sz="1600" spc="-5" dirty="0">
                <a:latin typeface="Arial"/>
                <a:cs typeface="Arial"/>
              </a:rPr>
              <a:t>serwisie wykorzystuje </a:t>
            </a:r>
            <a:r>
              <a:rPr sz="1600" spc="-20" dirty="0">
                <a:latin typeface="Arial"/>
                <a:cs typeface="Arial"/>
              </a:rPr>
              <a:t>ankiety. </a:t>
            </a:r>
            <a:r>
              <a:rPr sz="1600" spc="-5" dirty="0">
                <a:latin typeface="Arial"/>
                <a:cs typeface="Arial"/>
              </a:rPr>
              <a:t>Ankietowani użytkownicy podają </a:t>
            </a:r>
            <a:r>
              <a:rPr sz="1600" dirty="0">
                <a:latin typeface="Arial"/>
                <a:cs typeface="Arial"/>
              </a:rPr>
              <a:t>tutaj stopień </a:t>
            </a:r>
            <a:r>
              <a:rPr sz="1600" spc="-5" dirty="0">
                <a:latin typeface="Arial"/>
                <a:cs typeface="Arial"/>
              </a:rPr>
              <a:t>zgodności  każdego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kryteriów ze </a:t>
            </a:r>
            <a:r>
              <a:rPr sz="1600" dirty="0">
                <a:latin typeface="Arial"/>
                <a:cs typeface="Arial"/>
              </a:rPr>
              <a:t>stanem faktycznym, stosując skalę </a:t>
            </a:r>
            <a:r>
              <a:rPr sz="1600" spc="-5" dirty="0">
                <a:latin typeface="Arial"/>
                <a:cs typeface="Arial"/>
              </a:rPr>
              <a:t>punktową </a:t>
            </a:r>
            <a:r>
              <a:rPr sz="1600" dirty="0">
                <a:latin typeface="Arial"/>
                <a:cs typeface="Arial"/>
              </a:rPr>
              <a:t>Likerta o </a:t>
            </a:r>
            <a:r>
              <a:rPr sz="1600" spc="-5" dirty="0">
                <a:latin typeface="Arial"/>
                <a:cs typeface="Arial"/>
              </a:rPr>
              <a:t>wartościach 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zakresu od </a:t>
            </a:r>
            <a:r>
              <a:rPr sz="1600" spc="5" dirty="0">
                <a:latin typeface="Arial"/>
                <a:cs typeface="Arial"/>
              </a:rPr>
              <a:t>1 </a:t>
            </a:r>
            <a:r>
              <a:rPr sz="1600" dirty="0">
                <a:latin typeface="Arial"/>
                <a:cs typeface="Arial"/>
              </a:rPr>
              <a:t>do </a:t>
            </a:r>
            <a:r>
              <a:rPr sz="1600" spc="5" dirty="0">
                <a:latin typeface="Arial"/>
                <a:cs typeface="Arial"/>
              </a:rPr>
              <a:t>7 </a:t>
            </a:r>
            <a:r>
              <a:rPr sz="1600" spc="-5" dirty="0">
                <a:latin typeface="Arial"/>
                <a:cs typeface="Arial"/>
              </a:rPr>
              <a:t>(gdzie </a:t>
            </a:r>
            <a:r>
              <a:rPr sz="1600" spc="5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oznacza najniższą ocenę, </a:t>
            </a:r>
            <a:r>
              <a:rPr sz="1600" spc="5" dirty="0">
                <a:latin typeface="Arial"/>
                <a:cs typeface="Arial"/>
              </a:rPr>
              <a:t>a 7 </a:t>
            </a:r>
            <a:r>
              <a:rPr sz="1600" spc="-10" dirty="0">
                <a:latin typeface="Arial"/>
                <a:cs typeface="Arial"/>
              </a:rPr>
              <a:t>odpowiada </a:t>
            </a:r>
            <a:r>
              <a:rPr sz="1600" dirty="0">
                <a:latin typeface="Arial"/>
                <a:cs typeface="Arial"/>
              </a:rPr>
              <a:t>ocenie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najwyższej).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Sama </a:t>
            </a:r>
            <a:r>
              <a:rPr sz="1600" dirty="0">
                <a:latin typeface="Arial"/>
                <a:cs typeface="Arial"/>
              </a:rPr>
              <a:t>metodyka </a:t>
            </a:r>
            <a:r>
              <a:rPr sz="1600" spc="-5" dirty="0">
                <a:latin typeface="Arial"/>
                <a:cs typeface="Arial"/>
              </a:rPr>
              <a:t>uzyskiwania opinii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spc="-5" dirty="0">
                <a:latin typeface="Arial"/>
                <a:cs typeface="Arial"/>
              </a:rPr>
              <a:t>serwisie internetowym, obok uzyskiwania wartości  </a:t>
            </a:r>
            <a:r>
              <a:rPr sz="1600" dirty="0">
                <a:latin typeface="Arial"/>
                <a:cs typeface="Arial"/>
              </a:rPr>
              <a:t>ocen </a:t>
            </a:r>
            <a:r>
              <a:rPr sz="1600" spc="-5" dirty="0">
                <a:latin typeface="Arial"/>
                <a:cs typeface="Arial"/>
              </a:rPr>
              <a:t>poszczególnych kryteriów dla określonego serwisu, umożliwia </a:t>
            </a:r>
            <a:r>
              <a:rPr sz="1600" dirty="0">
                <a:latin typeface="Arial"/>
                <a:cs typeface="Arial"/>
              </a:rPr>
              <a:t>także </a:t>
            </a:r>
            <a:r>
              <a:rPr sz="1600" spc="-5" dirty="0">
                <a:latin typeface="Arial"/>
                <a:cs typeface="Arial"/>
              </a:rPr>
              <a:t>uzyskiwanie </a:t>
            </a:r>
            <a:r>
              <a:rPr sz="1600" spc="-15" dirty="0">
                <a:latin typeface="Arial"/>
                <a:cs typeface="Arial"/>
              </a:rPr>
              <a:t>wag  </a:t>
            </a:r>
            <a:r>
              <a:rPr sz="1600" spc="-5" dirty="0">
                <a:latin typeface="Arial"/>
                <a:cs typeface="Arial"/>
              </a:rPr>
              <a:t>dla każdej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cech, </a:t>
            </a:r>
            <a:r>
              <a:rPr sz="1600" spc="-5" dirty="0">
                <a:latin typeface="Arial"/>
                <a:cs typeface="Arial"/>
              </a:rPr>
              <a:t>przy czym </a:t>
            </a:r>
            <a:r>
              <a:rPr sz="1600" spc="-10" dirty="0">
                <a:latin typeface="Arial"/>
                <a:cs typeface="Arial"/>
              </a:rPr>
              <a:t>wagi </a:t>
            </a:r>
            <a:r>
              <a:rPr sz="1600" spc="-5" dirty="0">
                <a:latin typeface="Arial"/>
                <a:cs typeface="Arial"/>
              </a:rPr>
              <a:t>punktowane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zakresie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1-7.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00583" y="843229"/>
            <a:ext cx="8238490" cy="414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Poza przyznawaniem </a:t>
            </a:r>
            <a:r>
              <a:rPr sz="1800" dirty="0">
                <a:latin typeface="Arial"/>
                <a:cs typeface="Arial"/>
              </a:rPr>
              <a:t>punktów każdemu z kryteriów </a:t>
            </a:r>
            <a:r>
              <a:rPr sz="1800" spc="-5" dirty="0">
                <a:latin typeface="Arial"/>
                <a:cs typeface="Arial"/>
              </a:rPr>
              <a:t>ankietowani </a:t>
            </a:r>
            <a:r>
              <a:rPr sz="1800" dirty="0">
                <a:latin typeface="Arial"/>
                <a:cs typeface="Arial"/>
              </a:rPr>
              <a:t>podają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także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ogólną </a:t>
            </a:r>
            <a:r>
              <a:rPr sz="1800" spc="5" dirty="0">
                <a:latin typeface="Arial"/>
                <a:cs typeface="Arial"/>
              </a:rPr>
              <a:t>ocenę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serwisu.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Na </a:t>
            </a:r>
            <a:r>
              <a:rPr sz="1800" dirty="0">
                <a:latin typeface="Arial"/>
                <a:cs typeface="Arial"/>
              </a:rPr>
              <a:t>podstawie tejże oceny </a:t>
            </a:r>
            <a:r>
              <a:rPr sz="1800" spc="-5" dirty="0">
                <a:latin typeface="Arial"/>
                <a:cs typeface="Arial"/>
              </a:rPr>
              <a:t>weryfikowana </a:t>
            </a:r>
            <a:r>
              <a:rPr sz="1800" dirty="0">
                <a:latin typeface="Arial"/>
                <a:cs typeface="Arial"/>
              </a:rPr>
              <a:t>jest </a:t>
            </a:r>
            <a:r>
              <a:rPr sz="1800" spc="-5" dirty="0">
                <a:latin typeface="Arial"/>
                <a:cs typeface="Arial"/>
              </a:rPr>
              <a:t>wiarygodność </a:t>
            </a:r>
            <a:r>
              <a:rPr sz="1800" dirty="0">
                <a:latin typeface="Arial"/>
                <a:cs typeface="Arial"/>
              </a:rPr>
              <a:t>opinii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cząstkowych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każdego </a:t>
            </a:r>
            <a:r>
              <a:rPr sz="1800" spc="-5" dirty="0">
                <a:latin typeface="Arial"/>
                <a:cs typeface="Arial"/>
              </a:rPr>
              <a:t>użytkownika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[1].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Po zebraniu </a:t>
            </a:r>
            <a:r>
              <a:rPr sz="1800" spc="5" dirty="0">
                <a:latin typeface="Arial"/>
                <a:cs typeface="Arial"/>
              </a:rPr>
              <a:t>kolekcji </a:t>
            </a:r>
            <a:r>
              <a:rPr sz="1800" spc="-5" dirty="0">
                <a:latin typeface="Arial"/>
                <a:cs typeface="Arial"/>
              </a:rPr>
              <a:t>wyników </a:t>
            </a:r>
            <a:r>
              <a:rPr sz="1800" spc="5" dirty="0">
                <a:latin typeface="Arial"/>
                <a:cs typeface="Arial"/>
              </a:rPr>
              <a:t>ankiet </a:t>
            </a:r>
            <a:r>
              <a:rPr sz="1800" spc="-10" dirty="0">
                <a:latin typeface="Arial"/>
                <a:cs typeface="Arial"/>
              </a:rPr>
              <a:t>wykonywana </a:t>
            </a:r>
            <a:r>
              <a:rPr sz="1800" spc="5" dirty="0">
                <a:latin typeface="Arial"/>
                <a:cs typeface="Arial"/>
              </a:rPr>
              <a:t>jest ich </a:t>
            </a:r>
            <a:r>
              <a:rPr sz="1800" dirty="0">
                <a:latin typeface="Arial"/>
                <a:cs typeface="Arial"/>
              </a:rPr>
              <a:t>analiza pod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kątem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rzetelności i </a:t>
            </a:r>
            <a:r>
              <a:rPr sz="1800" spc="-5" dirty="0">
                <a:latin typeface="Arial"/>
                <a:cs typeface="Arial"/>
              </a:rPr>
              <a:t>wewnętrznej </a:t>
            </a:r>
            <a:r>
              <a:rPr sz="1800" spc="5" dirty="0">
                <a:latin typeface="Arial"/>
                <a:cs typeface="Arial"/>
              </a:rPr>
              <a:t>spójności. </a:t>
            </a:r>
            <a:r>
              <a:rPr sz="1800" dirty="0">
                <a:latin typeface="Arial"/>
                <a:cs typeface="Arial"/>
              </a:rPr>
              <a:t>Konieczność takiego badania </a:t>
            </a:r>
            <a:r>
              <a:rPr sz="1800" spc="-5" dirty="0">
                <a:latin typeface="Arial"/>
                <a:cs typeface="Arial"/>
              </a:rPr>
              <a:t>wynika </a:t>
            </a:r>
            <a:r>
              <a:rPr sz="1800" dirty="0">
                <a:latin typeface="Arial"/>
                <a:cs typeface="Arial"/>
              </a:rPr>
              <a:t>z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faktu,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że </a:t>
            </a:r>
            <a:r>
              <a:rPr sz="1800" spc="-5" dirty="0">
                <a:latin typeface="Arial"/>
                <a:cs typeface="Arial"/>
              </a:rPr>
              <a:t>wyniki </a:t>
            </a:r>
            <a:r>
              <a:rPr sz="1800" dirty="0">
                <a:latin typeface="Arial"/>
                <a:cs typeface="Arial"/>
              </a:rPr>
              <a:t>ankiet </a:t>
            </a:r>
            <a:r>
              <a:rPr sz="1800" spc="-10" dirty="0">
                <a:latin typeface="Arial"/>
                <a:cs typeface="Arial"/>
              </a:rPr>
              <a:t>zawsze </a:t>
            </a:r>
            <a:r>
              <a:rPr sz="1800" dirty="0">
                <a:latin typeface="Arial"/>
                <a:cs typeface="Arial"/>
              </a:rPr>
              <a:t>są obarczone </a:t>
            </a:r>
            <a:r>
              <a:rPr sz="1800" spc="-10" dirty="0">
                <a:latin typeface="Arial"/>
                <a:cs typeface="Arial"/>
              </a:rPr>
              <a:t>pewnym </a:t>
            </a:r>
            <a:r>
              <a:rPr sz="1800" dirty="0">
                <a:latin typeface="Arial"/>
                <a:cs typeface="Arial"/>
              </a:rPr>
              <a:t>błędem </a:t>
            </a:r>
            <a:r>
              <a:rPr sz="1800" spc="-5" dirty="0">
                <a:latin typeface="Arial"/>
                <a:cs typeface="Arial"/>
              </a:rPr>
              <a:t>powstającym </a:t>
            </a:r>
            <a:r>
              <a:rPr sz="1800" dirty="0">
                <a:latin typeface="Arial"/>
                <a:cs typeface="Arial"/>
              </a:rPr>
              <a:t>na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skutek: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52400" indent="-140335">
              <a:lnSpc>
                <a:spcPct val="100000"/>
              </a:lnSpc>
              <a:spcBef>
                <a:spcPts val="5"/>
              </a:spcBef>
              <a:buChar char="-"/>
              <a:tabLst>
                <a:tab pos="153035" algn="l"/>
              </a:tabLst>
            </a:pPr>
            <a:r>
              <a:rPr sz="1800" spc="-5" dirty="0">
                <a:latin typeface="Arial"/>
                <a:cs typeface="Arial"/>
              </a:rPr>
              <a:t>złego zrozumienia pytań przez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ankietowanych,</a:t>
            </a:r>
            <a:endParaRPr sz="1800">
              <a:latin typeface="Arial"/>
              <a:cs typeface="Arial"/>
            </a:endParaRPr>
          </a:p>
          <a:p>
            <a:pPr marL="12700" marR="633095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sz="1800" dirty="0">
                <a:latin typeface="Arial"/>
                <a:cs typeface="Arial"/>
              </a:rPr>
              <a:t>aktualnego nastroju psychicznego ankietowanych, </a:t>
            </a:r>
            <a:r>
              <a:rPr sz="1800" spc="5" dirty="0">
                <a:latin typeface="Arial"/>
                <a:cs typeface="Arial"/>
              </a:rPr>
              <a:t>mogącego </a:t>
            </a:r>
            <a:r>
              <a:rPr sz="1800" spc="-10" dirty="0">
                <a:latin typeface="Arial"/>
                <a:cs typeface="Arial"/>
              </a:rPr>
              <a:t>wpływać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  </a:t>
            </a:r>
            <a:r>
              <a:rPr sz="1800" spc="-5" dirty="0">
                <a:latin typeface="Arial"/>
                <a:cs typeface="Arial"/>
              </a:rPr>
              <a:t>przyznawane w </a:t>
            </a:r>
            <a:r>
              <a:rPr sz="1800" spc="5" dirty="0">
                <a:latin typeface="Arial"/>
                <a:cs typeface="Arial"/>
              </a:rPr>
              <a:t>ankiecie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oceny,</a:t>
            </a:r>
            <a:endParaRPr sz="1800">
              <a:latin typeface="Arial"/>
              <a:cs typeface="Arial"/>
            </a:endParaRPr>
          </a:p>
          <a:p>
            <a:pPr marL="152400" indent="-140335">
              <a:lnSpc>
                <a:spcPct val="100000"/>
              </a:lnSpc>
              <a:buChar char="-"/>
              <a:tabLst>
                <a:tab pos="153035" algn="l"/>
              </a:tabLst>
            </a:pPr>
            <a:r>
              <a:rPr sz="1800" spc="-5" dirty="0">
                <a:latin typeface="Arial"/>
                <a:cs typeface="Arial"/>
              </a:rPr>
              <a:t>złego </a:t>
            </a:r>
            <a:r>
              <a:rPr sz="1800" dirty="0">
                <a:latin typeface="Arial"/>
                <a:cs typeface="Arial"/>
              </a:rPr>
              <a:t>określenia kryteriów oceny i </a:t>
            </a:r>
            <a:r>
              <a:rPr sz="1800" spc="-5" dirty="0">
                <a:latin typeface="Arial"/>
                <a:cs typeface="Arial"/>
              </a:rPr>
              <a:t>wynikającej </a:t>
            </a:r>
            <a:r>
              <a:rPr sz="1800" dirty="0">
                <a:latin typeface="Arial"/>
                <a:cs typeface="Arial"/>
              </a:rPr>
              <a:t>z tego </a:t>
            </a:r>
            <a:r>
              <a:rPr sz="1800" spc="-5" dirty="0">
                <a:latin typeface="Arial"/>
                <a:cs typeface="Arial"/>
              </a:rPr>
              <a:t>nieprecyzyjności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wyników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[2].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437" y="5219191"/>
            <a:ext cx="80549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Barnes S.J., Vidgen </a:t>
            </a:r>
            <a:r>
              <a:rPr sz="1200" dirty="0">
                <a:latin typeface="Arial"/>
                <a:cs typeface="Arial"/>
              </a:rPr>
              <a:t>R., Data </a:t>
            </a:r>
            <a:r>
              <a:rPr sz="1200" spc="-5" dirty="0">
                <a:latin typeface="Arial"/>
                <a:cs typeface="Arial"/>
              </a:rPr>
              <a:t>Triangulation in </a:t>
            </a:r>
            <a:r>
              <a:rPr sz="1200" dirty="0">
                <a:latin typeface="Arial"/>
                <a:cs typeface="Arial"/>
              </a:rPr>
              <a:t>action: using </a:t>
            </a:r>
            <a:r>
              <a:rPr sz="1200" spc="-15" dirty="0">
                <a:latin typeface="Arial"/>
                <a:cs typeface="Arial"/>
              </a:rPr>
              <a:t>comment </a:t>
            </a:r>
            <a:r>
              <a:rPr sz="1200" dirty="0">
                <a:latin typeface="Arial"/>
                <a:cs typeface="Arial"/>
              </a:rPr>
              <a:t>analysis to refine </a:t>
            </a:r>
            <a:r>
              <a:rPr sz="1200" spc="-10" dirty="0">
                <a:latin typeface="Arial"/>
                <a:cs typeface="Arial"/>
              </a:rPr>
              <a:t>web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spc="-5" dirty="0">
                <a:latin typeface="Arial"/>
                <a:cs typeface="Arial"/>
              </a:rPr>
              <a:t>metrics. </a:t>
            </a:r>
            <a:r>
              <a:rPr sz="1200" dirty="0">
                <a:latin typeface="Arial"/>
                <a:cs typeface="Arial"/>
              </a:rPr>
              <a:t>Proceedings  of the </a:t>
            </a:r>
            <a:r>
              <a:rPr sz="1200" spc="-5" dirty="0">
                <a:latin typeface="Arial"/>
                <a:cs typeface="Arial"/>
              </a:rPr>
              <a:t>13th European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Information </a:t>
            </a:r>
            <a:r>
              <a:rPr sz="1200" spc="-10" dirty="0">
                <a:latin typeface="Arial"/>
                <a:cs typeface="Arial"/>
              </a:rPr>
              <a:t>Systems,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2005.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205549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Greber </a:t>
            </a:r>
            <a:r>
              <a:rPr sz="1200" spc="-45" dirty="0">
                <a:latin typeface="Arial"/>
                <a:cs typeface="Arial"/>
              </a:rPr>
              <a:t>T., </a:t>
            </a:r>
            <a:r>
              <a:rPr sz="1200" dirty="0">
                <a:latin typeface="Arial"/>
                <a:cs typeface="Arial"/>
              </a:rPr>
              <a:t>Badanie </a:t>
            </a:r>
            <a:r>
              <a:rPr sz="1200" spc="-5" dirty="0">
                <a:latin typeface="Arial"/>
                <a:cs typeface="Arial"/>
              </a:rPr>
              <a:t>satysfakcji </a:t>
            </a:r>
            <a:r>
              <a:rPr sz="1200" spc="5" dirty="0">
                <a:latin typeface="Arial"/>
                <a:cs typeface="Arial"/>
              </a:rPr>
              <a:t>klienta </a:t>
            </a:r>
            <a:r>
              <a:rPr sz="1200" dirty="0">
                <a:latin typeface="Arial"/>
                <a:cs typeface="Arial"/>
              </a:rPr>
              <a:t>w kontekście </a:t>
            </a:r>
            <a:r>
              <a:rPr sz="1200" spc="-5" dirty="0">
                <a:latin typeface="Arial"/>
                <a:cs typeface="Arial"/>
              </a:rPr>
              <a:t>zapewnienia jakości. StatSoft </a:t>
            </a:r>
            <a:r>
              <a:rPr sz="1200" dirty="0">
                <a:latin typeface="Arial"/>
                <a:cs typeface="Arial"/>
              </a:rPr>
              <a:t>Polska,  </a:t>
            </a:r>
            <a:r>
              <a:rPr sz="1200" spc="-5" dirty="0">
                <a:latin typeface="Arial"/>
                <a:cs typeface="Arial"/>
                <a:hlinkClick r:id="rId2"/>
              </a:rPr>
              <a:t>http://www.statsoft.pl/czytelnia/jakosc/jabadaniesatysf4.pdf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04" y="915670"/>
            <a:ext cx="813371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5" dirty="0">
                <a:latin typeface="Arial"/>
                <a:cs typeface="Arial"/>
              </a:rPr>
              <a:t>określenia </a:t>
            </a:r>
            <a:r>
              <a:rPr sz="1800" dirty="0">
                <a:latin typeface="Arial"/>
                <a:cs typeface="Arial"/>
              </a:rPr>
              <a:t>rzetelności </a:t>
            </a:r>
            <a:r>
              <a:rPr sz="1800" spc="-5" dirty="0">
                <a:latin typeface="Arial"/>
                <a:cs typeface="Arial"/>
              </a:rPr>
              <a:t>wyników </a:t>
            </a:r>
            <a:r>
              <a:rPr sz="1800" dirty="0">
                <a:latin typeface="Arial"/>
                <a:cs typeface="Arial"/>
              </a:rPr>
              <a:t>badania ankietowego w metodzie eQual  </a:t>
            </a:r>
            <a:r>
              <a:rPr sz="1800" spc="-10" dirty="0">
                <a:latin typeface="Arial"/>
                <a:cs typeface="Arial"/>
              </a:rPr>
              <a:t>wykorzystywany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spc="-5" dirty="0">
                <a:latin typeface="Arial"/>
                <a:cs typeface="Arial"/>
              </a:rPr>
              <a:t>współczynnik </a:t>
            </a:r>
            <a:r>
              <a:rPr sz="1800" dirty="0">
                <a:latin typeface="Arial"/>
                <a:cs typeface="Arial"/>
              </a:rPr>
              <a:t>alfa Cronbach’a. </a:t>
            </a:r>
            <a:r>
              <a:rPr sz="1800" spc="-5" dirty="0">
                <a:latin typeface="Arial"/>
                <a:cs typeface="Arial"/>
              </a:rPr>
              <a:t>Przyjmuje </a:t>
            </a:r>
            <a:r>
              <a:rPr sz="1800" spc="5" dirty="0">
                <a:latin typeface="Arial"/>
                <a:cs typeface="Arial"/>
              </a:rPr>
              <a:t>się, </a:t>
            </a:r>
            <a:r>
              <a:rPr sz="1800" spc="-10" dirty="0">
                <a:latin typeface="Arial"/>
                <a:cs typeface="Arial"/>
              </a:rPr>
              <a:t>że </a:t>
            </a:r>
            <a:r>
              <a:rPr sz="1800" dirty="0">
                <a:latin typeface="Arial"/>
                <a:cs typeface="Arial"/>
              </a:rPr>
              <a:t>rzetelność  </a:t>
            </a:r>
            <a:r>
              <a:rPr sz="1800" spc="-5" dirty="0">
                <a:latin typeface="Arial"/>
                <a:cs typeface="Arial"/>
              </a:rPr>
              <a:t>wyników </a:t>
            </a:r>
            <a:r>
              <a:rPr sz="1800" dirty="0">
                <a:latin typeface="Arial"/>
                <a:cs typeface="Arial"/>
              </a:rPr>
              <a:t>jest </a:t>
            </a:r>
            <a:r>
              <a:rPr sz="1800" spc="-5" dirty="0">
                <a:latin typeface="Arial"/>
                <a:cs typeface="Arial"/>
              </a:rPr>
              <a:t>odpowiednia, </a:t>
            </a:r>
            <a:r>
              <a:rPr sz="1800" dirty="0">
                <a:latin typeface="Arial"/>
                <a:cs typeface="Arial"/>
              </a:rPr>
              <a:t>jeżeli </a:t>
            </a:r>
            <a:r>
              <a:rPr sz="1800" spc="-5" dirty="0">
                <a:latin typeface="Arial"/>
                <a:cs typeface="Arial"/>
              </a:rPr>
              <a:t>wartość współczynnika </a:t>
            </a:r>
            <a:r>
              <a:rPr sz="1800" dirty="0">
                <a:latin typeface="Arial"/>
                <a:cs typeface="Arial"/>
              </a:rPr>
              <a:t>alfa </a:t>
            </a:r>
            <a:r>
              <a:rPr sz="1800" spc="-10" dirty="0">
                <a:latin typeface="Arial"/>
                <a:cs typeface="Arial"/>
              </a:rPr>
              <a:t>wynosi </a:t>
            </a:r>
            <a:r>
              <a:rPr sz="1800" spc="5" dirty="0">
                <a:latin typeface="Arial"/>
                <a:cs typeface="Arial"/>
              </a:rPr>
              <a:t>co </a:t>
            </a:r>
            <a:r>
              <a:rPr sz="1800" dirty="0">
                <a:latin typeface="Arial"/>
                <a:cs typeface="Arial"/>
              </a:rPr>
              <a:t>najmniej  0,6 [1]. W metodzie tej </a:t>
            </a:r>
            <a:r>
              <a:rPr sz="1800" spc="-5" dirty="0">
                <a:latin typeface="Arial"/>
                <a:cs typeface="Arial"/>
              </a:rPr>
              <a:t>wynikiem </a:t>
            </a:r>
            <a:r>
              <a:rPr sz="1800" dirty="0">
                <a:latin typeface="Arial"/>
                <a:cs typeface="Arial"/>
              </a:rPr>
              <a:t>oceny jest indeks </a:t>
            </a:r>
            <a:r>
              <a:rPr sz="1800" spc="-5" dirty="0">
                <a:latin typeface="Arial"/>
                <a:cs typeface="Arial"/>
              </a:rPr>
              <a:t>EQI </a:t>
            </a:r>
            <a:r>
              <a:rPr sz="1800" dirty="0">
                <a:latin typeface="Arial"/>
                <a:cs typeface="Arial"/>
              </a:rPr>
              <a:t>obliczany zgodnie z  </a:t>
            </a:r>
            <a:r>
              <a:rPr sz="1800" spc="-5" dirty="0">
                <a:latin typeface="Arial"/>
                <a:cs typeface="Arial"/>
              </a:rPr>
              <a:t>wzorami </a:t>
            </a:r>
            <a:r>
              <a:rPr sz="1800" dirty="0">
                <a:latin typeface="Arial"/>
                <a:cs typeface="Arial"/>
              </a:rPr>
              <a:t>(1.1), (1.2), (1.3) i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(1.4):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  <p:sp>
        <p:nvSpPr>
          <p:cNvPr id="4" name="object 4"/>
          <p:cNvSpPr/>
          <p:nvPr/>
        </p:nvSpPr>
        <p:spPr>
          <a:xfrm>
            <a:off x="2910161" y="2844811"/>
            <a:ext cx="5441646" cy="1409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0004" y="4409981"/>
            <a:ext cx="7775575" cy="1749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Times New Roman"/>
                <a:cs typeface="Times New Roman"/>
              </a:rPr>
              <a:t>m </a:t>
            </a:r>
            <a:r>
              <a:rPr sz="1400" spc="-5" dirty="0">
                <a:latin typeface="Times New Roman"/>
                <a:cs typeface="Times New Roman"/>
              </a:rPr>
              <a:t>– </a:t>
            </a:r>
            <a:r>
              <a:rPr sz="1400" spc="-15" dirty="0">
                <a:latin typeface="Times New Roman"/>
                <a:cs typeface="Times New Roman"/>
              </a:rPr>
              <a:t>liczba kryteriów </a:t>
            </a:r>
            <a:r>
              <a:rPr sz="1400" spc="-10" dirty="0">
                <a:latin typeface="Times New Roman"/>
                <a:cs typeface="Times New Roman"/>
              </a:rPr>
              <a:t>(w </a:t>
            </a:r>
            <a:r>
              <a:rPr sz="1400" spc="-20" dirty="0">
                <a:latin typeface="Times New Roman"/>
                <a:cs typeface="Times New Roman"/>
              </a:rPr>
              <a:t>modelu </a:t>
            </a:r>
            <a:r>
              <a:rPr sz="1400" spc="-10" dirty="0">
                <a:latin typeface="Times New Roman"/>
                <a:cs typeface="Times New Roman"/>
              </a:rPr>
              <a:t>eQual </a:t>
            </a:r>
            <a:r>
              <a:rPr sz="1400" spc="-5" dirty="0">
                <a:latin typeface="Times New Roman"/>
                <a:cs typeface="Times New Roman"/>
              </a:rPr>
              <a:t>jest </a:t>
            </a:r>
            <a:r>
              <a:rPr sz="1400" spc="-15" dirty="0">
                <a:latin typeface="Times New Roman"/>
                <a:cs typeface="Times New Roman"/>
              </a:rPr>
              <a:t>ich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22),</a:t>
            </a:r>
            <a:endParaRPr sz="140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Times New Roman"/>
                <a:cs typeface="Times New Roman"/>
              </a:rPr>
              <a:t>n – </a:t>
            </a:r>
            <a:r>
              <a:rPr sz="1400" spc="-15" dirty="0">
                <a:latin typeface="Times New Roman"/>
                <a:cs typeface="Times New Roman"/>
              </a:rPr>
              <a:t>liczba ankietowanych</a:t>
            </a:r>
            <a:r>
              <a:rPr sz="1400" spc="2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użytkowników,</a:t>
            </a:r>
            <a:endParaRPr sz="1400">
              <a:latin typeface="Times New Roman"/>
              <a:cs typeface="Times New Roman"/>
            </a:endParaRPr>
          </a:p>
          <a:p>
            <a:pPr marL="69215" marR="1464310">
              <a:lnSpc>
                <a:spcPts val="1939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o</a:t>
            </a:r>
            <a:r>
              <a:rPr sz="1350" spc="-7" baseline="-21604" dirty="0">
                <a:latin typeface="Times New Roman"/>
                <a:cs typeface="Times New Roman"/>
              </a:rPr>
              <a:t>i</a:t>
            </a:r>
            <a:r>
              <a:rPr sz="1400" spc="-5" dirty="0">
                <a:latin typeface="Times New Roman"/>
                <a:cs typeface="Times New Roman"/>
              </a:rPr>
              <a:t>(k) – </a:t>
            </a:r>
            <a:r>
              <a:rPr sz="1400" spc="-10" dirty="0">
                <a:latin typeface="Times New Roman"/>
                <a:cs typeface="Times New Roman"/>
              </a:rPr>
              <a:t>ocena serwisu względem k-tego </a:t>
            </a:r>
            <a:r>
              <a:rPr sz="1400" spc="-20" dirty="0">
                <a:latin typeface="Times New Roman"/>
                <a:cs typeface="Times New Roman"/>
              </a:rPr>
              <a:t>kryterium, </a:t>
            </a:r>
            <a:r>
              <a:rPr sz="1400" spc="-15" dirty="0">
                <a:latin typeface="Times New Roman"/>
                <a:cs typeface="Times New Roman"/>
              </a:rPr>
              <a:t>przyznana </a:t>
            </a:r>
            <a:r>
              <a:rPr sz="1400" spc="-10" dirty="0">
                <a:latin typeface="Times New Roman"/>
                <a:cs typeface="Times New Roman"/>
              </a:rPr>
              <a:t>przez </a:t>
            </a:r>
            <a:r>
              <a:rPr sz="1400" spc="-15" dirty="0">
                <a:latin typeface="Times New Roman"/>
                <a:cs typeface="Times New Roman"/>
              </a:rPr>
              <a:t>i-tego użytkownika,  </a:t>
            </a:r>
            <a:r>
              <a:rPr sz="1400" spc="-5" dirty="0">
                <a:latin typeface="Times New Roman"/>
                <a:cs typeface="Times New Roman"/>
              </a:rPr>
              <a:t>w</a:t>
            </a:r>
            <a:r>
              <a:rPr sz="1350" spc="-7" baseline="-21604" dirty="0">
                <a:latin typeface="Times New Roman"/>
                <a:cs typeface="Times New Roman"/>
              </a:rPr>
              <a:t>i</a:t>
            </a:r>
            <a:r>
              <a:rPr sz="1400" spc="-5" dirty="0">
                <a:latin typeface="Times New Roman"/>
                <a:cs typeface="Times New Roman"/>
              </a:rPr>
              <a:t>(k) – </a:t>
            </a:r>
            <a:r>
              <a:rPr sz="1400" spc="-10" dirty="0">
                <a:latin typeface="Times New Roman"/>
                <a:cs typeface="Times New Roman"/>
              </a:rPr>
              <a:t>waga k-tego </a:t>
            </a:r>
            <a:r>
              <a:rPr sz="1400" spc="-20" dirty="0">
                <a:latin typeface="Times New Roman"/>
                <a:cs typeface="Times New Roman"/>
              </a:rPr>
              <a:t>kryterium, </a:t>
            </a:r>
            <a:r>
              <a:rPr sz="1400" spc="-15" dirty="0">
                <a:latin typeface="Times New Roman"/>
                <a:cs typeface="Times New Roman"/>
              </a:rPr>
              <a:t>przyznana </a:t>
            </a:r>
            <a:r>
              <a:rPr sz="1400" spc="-10" dirty="0">
                <a:latin typeface="Times New Roman"/>
                <a:cs typeface="Times New Roman"/>
              </a:rPr>
              <a:t>przez </a:t>
            </a:r>
            <a:r>
              <a:rPr sz="1400" spc="-15" dirty="0">
                <a:latin typeface="Times New Roman"/>
                <a:cs typeface="Times New Roman"/>
              </a:rPr>
              <a:t>i-tego</a:t>
            </a:r>
            <a:r>
              <a:rPr sz="1400" spc="1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użytkownika.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25400" marR="177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Barnes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S.J.,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Vidgen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triangulation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web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metrics: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case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study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e-government.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  </a:t>
            </a:r>
            <a:r>
              <a:rPr sz="1200" spc="-10" dirty="0">
                <a:latin typeface="Arial"/>
                <a:cs typeface="Arial"/>
              </a:rPr>
              <a:t>Management,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43, </a:t>
            </a:r>
            <a:r>
              <a:rPr sz="1200" dirty="0">
                <a:latin typeface="Arial"/>
                <a:cs typeface="Arial"/>
              </a:rPr>
              <a:t>No. 6, </a:t>
            </a:r>
            <a:r>
              <a:rPr sz="1200" spc="-5" dirty="0">
                <a:latin typeface="Arial"/>
                <a:cs typeface="Arial"/>
              </a:rPr>
              <a:t>2006,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767-777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10" y="182956"/>
            <a:ext cx="27120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eQual</a:t>
            </a:r>
          </a:p>
        </p:txBody>
      </p:sp>
      <p:sp>
        <p:nvSpPr>
          <p:cNvPr id="3" name="object 3"/>
          <p:cNvSpPr/>
          <p:nvPr/>
        </p:nvSpPr>
        <p:spPr>
          <a:xfrm>
            <a:off x="159205" y="783612"/>
            <a:ext cx="8819403" cy="3638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8351" y="182956"/>
            <a:ext cx="4530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solidFill>
                  <a:srgbClr val="666699"/>
                </a:solidFill>
              </a:rPr>
              <a:t>Web </a:t>
            </a:r>
            <a:r>
              <a:rPr dirty="0">
                <a:solidFill>
                  <a:srgbClr val="666699"/>
                </a:solidFill>
              </a:rPr>
              <a:t>Portal Site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70585"/>
            <a:ext cx="8231505" cy="515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8699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latin typeface="Arial"/>
                <a:cs typeface="Arial"/>
              </a:rPr>
              <a:t>Metoda </a:t>
            </a:r>
            <a:r>
              <a:rPr sz="1400" spc="5" dirty="0">
                <a:latin typeface="Arial"/>
                <a:cs typeface="Arial"/>
              </a:rPr>
              <a:t>Web </a:t>
            </a:r>
            <a:r>
              <a:rPr sz="1400" spc="-10" dirty="0">
                <a:latin typeface="Arial"/>
                <a:cs typeface="Arial"/>
              </a:rPr>
              <a:t>Portal </a:t>
            </a:r>
            <a:r>
              <a:rPr sz="1400" spc="-5" dirty="0">
                <a:latin typeface="Arial"/>
                <a:cs typeface="Arial"/>
              </a:rPr>
              <a:t>Site </a:t>
            </a:r>
            <a:r>
              <a:rPr sz="1400" spc="-10" dirty="0">
                <a:latin typeface="Arial"/>
                <a:cs typeface="Arial"/>
              </a:rPr>
              <a:t>Quality </a:t>
            </a:r>
            <a:r>
              <a:rPr sz="1400" spc="-15" dirty="0">
                <a:latin typeface="Arial"/>
                <a:cs typeface="Arial"/>
              </a:rPr>
              <a:t>powstała </a:t>
            </a:r>
            <a:r>
              <a:rPr sz="1400" spc="-10" dirty="0">
                <a:latin typeface="Arial"/>
                <a:cs typeface="Arial"/>
              </a:rPr>
              <a:t>w oparciu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model akceptacji technologii </a:t>
            </a:r>
            <a:r>
              <a:rPr sz="1400" spc="-15" dirty="0">
                <a:latin typeface="Arial"/>
                <a:cs typeface="Arial"/>
              </a:rPr>
              <a:t>(ang. </a:t>
            </a:r>
            <a:r>
              <a:rPr sz="1400" spc="-25" dirty="0">
                <a:latin typeface="Arial"/>
                <a:cs typeface="Arial"/>
              </a:rPr>
              <a:t>Technology  </a:t>
            </a:r>
            <a:r>
              <a:rPr sz="1400" spc="-10" dirty="0">
                <a:latin typeface="Arial"/>
                <a:cs typeface="Arial"/>
              </a:rPr>
              <a:t>Acceptance </a:t>
            </a:r>
            <a:r>
              <a:rPr sz="1400" spc="-15" dirty="0">
                <a:latin typeface="Arial"/>
                <a:cs typeface="Arial"/>
              </a:rPr>
              <a:t>Model). </a:t>
            </a:r>
            <a:r>
              <a:rPr sz="1400" spc="-20" dirty="0">
                <a:latin typeface="Arial"/>
                <a:cs typeface="Arial"/>
              </a:rPr>
              <a:t>Model </a:t>
            </a:r>
            <a:r>
              <a:rPr sz="1400" spc="-35" dirty="0">
                <a:latin typeface="Arial"/>
                <a:cs typeface="Arial"/>
              </a:rPr>
              <a:t>TAM </a:t>
            </a:r>
            <a:r>
              <a:rPr sz="1400" spc="-5" dirty="0">
                <a:latin typeface="Arial"/>
                <a:cs typeface="Arial"/>
              </a:rPr>
              <a:t>ma </a:t>
            </a:r>
            <a:r>
              <a:rPr sz="1400" spc="-15" dirty="0">
                <a:latin typeface="Arial"/>
                <a:cs typeface="Arial"/>
              </a:rPr>
              <a:t>na </a:t>
            </a:r>
            <a:r>
              <a:rPr sz="1400" spc="-10" dirty="0">
                <a:latin typeface="Arial"/>
                <a:cs typeface="Arial"/>
              </a:rPr>
              <a:t>celu </a:t>
            </a:r>
            <a:r>
              <a:rPr sz="1400" spc="-15" dirty="0">
                <a:latin typeface="Arial"/>
                <a:cs typeface="Arial"/>
              </a:rPr>
              <a:t>wyjaśnianie </a:t>
            </a:r>
            <a:r>
              <a:rPr sz="1400" spc="-25" dirty="0">
                <a:latin typeface="Arial"/>
                <a:cs typeface="Arial"/>
              </a:rPr>
              <a:t>wpływu </a:t>
            </a:r>
            <a:r>
              <a:rPr sz="1400" spc="-15" dirty="0">
                <a:latin typeface="Arial"/>
                <a:cs typeface="Arial"/>
              </a:rPr>
              <a:t>postrzegania charakterystyk  systemu informatycznego przez użytkownika </a:t>
            </a:r>
            <a:r>
              <a:rPr sz="1400" spc="-10" dirty="0">
                <a:latin typeface="Arial"/>
                <a:cs typeface="Arial"/>
              </a:rPr>
              <a:t>na akceptację </a:t>
            </a:r>
            <a:r>
              <a:rPr sz="1400" spc="-15" dirty="0">
                <a:latin typeface="Arial"/>
                <a:cs typeface="Arial"/>
              </a:rPr>
              <a:t>przez </a:t>
            </a:r>
            <a:r>
              <a:rPr sz="1400" spc="-10" dirty="0">
                <a:latin typeface="Arial"/>
                <a:cs typeface="Arial"/>
              </a:rPr>
              <a:t>niego </a:t>
            </a:r>
            <a:r>
              <a:rPr sz="1400" spc="-15" dirty="0">
                <a:latin typeface="Arial"/>
                <a:cs typeface="Arial"/>
              </a:rPr>
              <a:t>danego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systemu.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Opiera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on na </a:t>
            </a:r>
            <a:r>
              <a:rPr sz="1400" spc="-15" dirty="0">
                <a:latin typeface="Arial"/>
                <a:cs typeface="Arial"/>
              </a:rPr>
              <a:t>dwóch wymiarach </a:t>
            </a:r>
            <a:r>
              <a:rPr sz="1400" spc="-5" dirty="0">
                <a:latin typeface="Arial"/>
                <a:cs typeface="Arial"/>
              </a:rPr>
              <a:t>jakości, tj. </a:t>
            </a:r>
            <a:r>
              <a:rPr sz="1400" spc="-15" dirty="0">
                <a:latin typeface="Arial"/>
                <a:cs typeface="Arial"/>
              </a:rPr>
              <a:t>postrzeganej przydatności (ang. </a:t>
            </a:r>
            <a:r>
              <a:rPr sz="1400" spc="-10" dirty="0">
                <a:latin typeface="Arial"/>
                <a:cs typeface="Arial"/>
              </a:rPr>
              <a:t>perceived usefulness) 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postrzeganej </a:t>
            </a:r>
            <a:r>
              <a:rPr sz="1400" spc="-10" dirty="0">
                <a:latin typeface="Arial"/>
                <a:cs typeface="Arial"/>
              </a:rPr>
              <a:t>łatwości </a:t>
            </a:r>
            <a:r>
              <a:rPr sz="1400" spc="-20" dirty="0">
                <a:latin typeface="Arial"/>
                <a:cs typeface="Arial"/>
              </a:rPr>
              <a:t>użycia </a:t>
            </a:r>
            <a:r>
              <a:rPr sz="1400" spc="-15" dirty="0">
                <a:latin typeface="Arial"/>
                <a:cs typeface="Arial"/>
              </a:rPr>
              <a:t>(ang. </a:t>
            </a:r>
            <a:r>
              <a:rPr sz="1400" spc="-10" dirty="0">
                <a:latin typeface="Arial"/>
                <a:cs typeface="Arial"/>
              </a:rPr>
              <a:t>perceived ease of use) [1]. W </a:t>
            </a:r>
            <a:r>
              <a:rPr sz="1400" spc="-15" dirty="0">
                <a:latin typeface="Arial"/>
                <a:cs typeface="Arial"/>
              </a:rPr>
              <a:t>metodzie </a:t>
            </a:r>
            <a:r>
              <a:rPr sz="1400" spc="-10" dirty="0">
                <a:latin typeface="Arial"/>
                <a:cs typeface="Arial"/>
              </a:rPr>
              <a:t>oceny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10" dirty="0">
                <a:latin typeface="Arial"/>
                <a:cs typeface="Arial"/>
              </a:rPr>
              <a:t>WPSQ  </a:t>
            </a:r>
            <a:r>
              <a:rPr sz="1400" spc="-15" dirty="0">
                <a:latin typeface="Arial"/>
                <a:cs typeface="Arial"/>
              </a:rPr>
              <a:t>wykorzystano czynniki,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15" dirty="0">
                <a:latin typeface="Arial"/>
                <a:cs typeface="Arial"/>
              </a:rPr>
              <a:t>według </a:t>
            </a:r>
            <a:r>
              <a:rPr sz="1400" spc="-20" dirty="0">
                <a:latin typeface="Arial"/>
                <a:cs typeface="Arial"/>
              </a:rPr>
              <a:t>wyników </a:t>
            </a:r>
            <a:r>
              <a:rPr sz="1400" spc="-15" dirty="0">
                <a:latin typeface="Arial"/>
                <a:cs typeface="Arial"/>
              </a:rPr>
              <a:t>badań </a:t>
            </a:r>
            <a:r>
              <a:rPr sz="1400" spc="-10" dirty="0">
                <a:latin typeface="Arial"/>
                <a:cs typeface="Arial"/>
              </a:rPr>
              <a:t>jej </a:t>
            </a:r>
            <a:r>
              <a:rPr sz="1400" spc="-15" dirty="0">
                <a:latin typeface="Arial"/>
                <a:cs typeface="Arial"/>
              </a:rPr>
              <a:t>autorów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15" dirty="0">
                <a:latin typeface="Arial"/>
                <a:cs typeface="Arial"/>
              </a:rPr>
              <a:t>największym </a:t>
            </a:r>
            <a:r>
              <a:rPr sz="1400" spc="-10" dirty="0">
                <a:latin typeface="Arial"/>
                <a:cs typeface="Arial"/>
              </a:rPr>
              <a:t>stopniu </a:t>
            </a:r>
            <a:r>
              <a:rPr sz="1400" spc="-20" dirty="0">
                <a:latin typeface="Arial"/>
                <a:cs typeface="Arial"/>
              </a:rPr>
              <a:t>wpływają </a:t>
            </a:r>
            <a:r>
              <a:rPr sz="1400" spc="-10" dirty="0">
                <a:latin typeface="Arial"/>
                <a:cs typeface="Arial"/>
              </a:rPr>
              <a:t>na  </a:t>
            </a:r>
            <a:r>
              <a:rPr sz="1400" spc="-15" dirty="0">
                <a:latin typeface="Arial"/>
                <a:cs typeface="Arial"/>
              </a:rPr>
              <a:t>postrzeganą </a:t>
            </a:r>
            <a:r>
              <a:rPr sz="1400" spc="-20" dirty="0">
                <a:latin typeface="Arial"/>
                <a:cs typeface="Arial"/>
              </a:rPr>
              <a:t>przydatność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łatwość </a:t>
            </a:r>
            <a:r>
              <a:rPr sz="1400" spc="-20" dirty="0">
                <a:latin typeface="Arial"/>
                <a:cs typeface="Arial"/>
              </a:rPr>
              <a:t>użycia, </a:t>
            </a:r>
            <a:r>
              <a:rPr sz="1400" spc="-5" dirty="0">
                <a:latin typeface="Arial"/>
                <a:cs typeface="Arial"/>
              </a:rPr>
              <a:t>tj. jakość </a:t>
            </a:r>
            <a:r>
              <a:rPr sz="1400" spc="-10" dirty="0">
                <a:latin typeface="Arial"/>
                <a:cs typeface="Arial"/>
              </a:rPr>
              <a:t>informacji </a:t>
            </a:r>
            <a:r>
              <a:rPr sz="1400" spc="-5" dirty="0">
                <a:latin typeface="Arial"/>
                <a:cs typeface="Arial"/>
              </a:rPr>
              <a:t>i jakość </a:t>
            </a:r>
            <a:r>
              <a:rPr sz="1400" spc="-15" dirty="0">
                <a:latin typeface="Arial"/>
                <a:cs typeface="Arial"/>
              </a:rPr>
              <a:t>systemu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[2][3].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marR="13017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15" dirty="0">
                <a:latin typeface="Arial"/>
                <a:cs typeface="Arial"/>
              </a:rPr>
              <a:t>każdego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20" dirty="0">
                <a:latin typeface="Arial"/>
                <a:cs typeface="Arial"/>
              </a:rPr>
              <a:t>tych </a:t>
            </a:r>
            <a:r>
              <a:rPr sz="1400" spc="-15" dirty="0">
                <a:latin typeface="Arial"/>
                <a:cs typeface="Arial"/>
              </a:rPr>
              <a:t>czynników </a:t>
            </a:r>
            <a:r>
              <a:rPr sz="1400" spc="-20" dirty="0">
                <a:latin typeface="Arial"/>
                <a:cs typeface="Arial"/>
              </a:rPr>
              <a:t>wyodrębniono </a:t>
            </a:r>
            <a:r>
              <a:rPr sz="1400" spc="-10" dirty="0">
                <a:latin typeface="Arial"/>
                <a:cs typeface="Arial"/>
              </a:rPr>
              <a:t>określone </a:t>
            </a:r>
            <a:r>
              <a:rPr sz="1400" spc="-15" dirty="0">
                <a:latin typeface="Arial"/>
                <a:cs typeface="Arial"/>
              </a:rPr>
              <a:t>charakterystyki </a:t>
            </a:r>
            <a:r>
              <a:rPr sz="1400" spc="-5" dirty="0">
                <a:latin typeface="Arial"/>
                <a:cs typeface="Arial"/>
              </a:rPr>
              <a:t>jakości.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toku </a:t>
            </a:r>
            <a:r>
              <a:rPr sz="1400" spc="-20" dirty="0">
                <a:latin typeface="Arial"/>
                <a:cs typeface="Arial"/>
              </a:rPr>
              <a:t>dalszych  </a:t>
            </a:r>
            <a:r>
              <a:rPr sz="1400" spc="-15" dirty="0">
                <a:latin typeface="Arial"/>
                <a:cs typeface="Arial"/>
              </a:rPr>
              <a:t>badań nad </a:t>
            </a:r>
            <a:r>
              <a:rPr sz="1400" spc="-10" dirty="0">
                <a:latin typeface="Arial"/>
                <a:cs typeface="Arial"/>
              </a:rPr>
              <a:t>metodą </a:t>
            </a:r>
            <a:r>
              <a:rPr sz="1400" spc="-15" dirty="0">
                <a:latin typeface="Arial"/>
                <a:cs typeface="Arial"/>
              </a:rPr>
              <a:t>wykorzystano grupę </a:t>
            </a:r>
            <a:r>
              <a:rPr sz="1400" spc="-10" dirty="0">
                <a:latin typeface="Arial"/>
                <a:cs typeface="Arial"/>
              </a:rPr>
              <a:t>fokusową </a:t>
            </a:r>
            <a:r>
              <a:rPr sz="1400" spc="-20" dirty="0">
                <a:latin typeface="Arial"/>
                <a:cs typeface="Arial"/>
              </a:rPr>
              <a:t>złożoną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użytkowników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20" dirty="0">
                <a:latin typeface="Arial"/>
                <a:cs typeface="Arial"/>
              </a:rPr>
              <a:t>ekspertów, </a:t>
            </a:r>
            <a:r>
              <a:rPr sz="1400" spc="-10" dirty="0">
                <a:latin typeface="Arial"/>
                <a:cs typeface="Arial"/>
              </a:rPr>
              <a:t>którzy  </a:t>
            </a:r>
            <a:r>
              <a:rPr sz="1400" spc="-15" dirty="0">
                <a:latin typeface="Arial"/>
                <a:cs typeface="Arial"/>
              </a:rPr>
              <a:t>wstępnie </a:t>
            </a:r>
            <a:r>
              <a:rPr sz="1400" spc="-5" dirty="0">
                <a:latin typeface="Arial"/>
                <a:cs typeface="Arial"/>
              </a:rPr>
              <a:t>określili </a:t>
            </a:r>
            <a:r>
              <a:rPr sz="1400" spc="-15" dirty="0">
                <a:latin typeface="Arial"/>
                <a:cs typeface="Arial"/>
              </a:rPr>
              <a:t>wagi poszczególnych charakterystyk </a:t>
            </a:r>
            <a:r>
              <a:rPr sz="1400" spc="-5" dirty="0">
                <a:latin typeface="Arial"/>
                <a:cs typeface="Arial"/>
              </a:rPr>
              <a:t>jakości. </a:t>
            </a:r>
            <a:r>
              <a:rPr sz="1400" spc="-10" dirty="0">
                <a:latin typeface="Arial"/>
                <a:cs typeface="Arial"/>
              </a:rPr>
              <a:t>Dodatkowo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25" dirty="0">
                <a:latin typeface="Arial"/>
                <a:cs typeface="Arial"/>
              </a:rPr>
              <a:t>tym </a:t>
            </a:r>
            <a:r>
              <a:rPr sz="1400" spc="-10" dirty="0">
                <a:latin typeface="Arial"/>
                <a:cs typeface="Arial"/>
              </a:rPr>
              <a:t>celu </a:t>
            </a:r>
            <a:r>
              <a:rPr sz="1400" spc="-15" dirty="0">
                <a:latin typeface="Arial"/>
                <a:cs typeface="Arial"/>
              </a:rPr>
              <a:t>zastosowano  </a:t>
            </a:r>
            <a:r>
              <a:rPr sz="1400" spc="-10" dirty="0">
                <a:latin typeface="Arial"/>
                <a:cs typeface="Arial"/>
              </a:rPr>
              <a:t>ankiety </a:t>
            </a:r>
            <a:r>
              <a:rPr sz="1400" spc="-15" dirty="0">
                <a:latin typeface="Arial"/>
                <a:cs typeface="Arial"/>
              </a:rPr>
              <a:t>adresowane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20" dirty="0">
                <a:latin typeface="Arial"/>
                <a:cs typeface="Arial"/>
              </a:rPr>
              <a:t>zwykłych użytkowników, </a:t>
            </a:r>
            <a:r>
              <a:rPr sz="1400" spc="-15" dirty="0">
                <a:latin typeface="Arial"/>
                <a:cs typeface="Arial"/>
              </a:rPr>
              <a:t>zawierające </a:t>
            </a:r>
            <a:r>
              <a:rPr sz="1400" spc="-10" dirty="0">
                <a:latin typeface="Arial"/>
                <a:cs typeface="Arial"/>
              </a:rPr>
              <a:t>37 cech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jakości.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0" dirty="0">
                <a:latin typeface="Arial"/>
                <a:cs typeface="Arial"/>
              </a:rPr>
              <a:t>wyniku </a:t>
            </a:r>
            <a:r>
              <a:rPr sz="1400" spc="-10" dirty="0">
                <a:latin typeface="Arial"/>
                <a:cs typeface="Arial"/>
              </a:rPr>
              <a:t>tego </a:t>
            </a:r>
            <a:r>
              <a:rPr sz="1400" spc="-15" dirty="0">
                <a:latin typeface="Arial"/>
                <a:cs typeface="Arial"/>
              </a:rPr>
              <a:t>badania </a:t>
            </a:r>
            <a:r>
              <a:rPr sz="1400" spc="-25" dirty="0">
                <a:latin typeface="Arial"/>
                <a:cs typeface="Arial"/>
              </a:rPr>
              <a:t>wybrano </a:t>
            </a:r>
            <a:r>
              <a:rPr sz="1400" spc="-10" dirty="0">
                <a:latin typeface="Arial"/>
                <a:cs typeface="Arial"/>
              </a:rPr>
              <a:t>21 </a:t>
            </a:r>
            <a:r>
              <a:rPr sz="1400" spc="-15" dirty="0">
                <a:latin typeface="Arial"/>
                <a:cs typeface="Arial"/>
              </a:rPr>
              <a:t>kryteriów </a:t>
            </a:r>
            <a:r>
              <a:rPr sz="1400" spc="-5" dirty="0">
                <a:latin typeface="Arial"/>
                <a:cs typeface="Arial"/>
              </a:rPr>
              <a:t>jakości, które </a:t>
            </a:r>
            <a:r>
              <a:rPr sz="1400" spc="-20" dirty="0">
                <a:latin typeface="Arial"/>
                <a:cs typeface="Arial"/>
              </a:rPr>
              <a:t>przypisano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5 </a:t>
            </a:r>
            <a:r>
              <a:rPr sz="1400" spc="-15" dirty="0">
                <a:latin typeface="Arial"/>
                <a:cs typeface="Arial"/>
              </a:rPr>
              <a:t>charakterystyk: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użyteczność, </a:t>
            </a:r>
            <a:r>
              <a:rPr sz="1400" spc="-10" dirty="0">
                <a:latin typeface="Arial"/>
                <a:cs typeface="Arial"/>
              </a:rPr>
              <a:t>(2) </a:t>
            </a:r>
            <a:r>
              <a:rPr sz="1400" spc="-20" dirty="0">
                <a:latin typeface="Arial"/>
                <a:cs typeface="Arial"/>
              </a:rPr>
              <a:t>przydatność </a:t>
            </a:r>
            <a:r>
              <a:rPr sz="1400" spc="-15" dirty="0">
                <a:latin typeface="Arial"/>
                <a:cs typeface="Arial"/>
              </a:rPr>
              <a:t>zawartości,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15" dirty="0">
                <a:latin typeface="Arial"/>
                <a:cs typeface="Arial"/>
              </a:rPr>
              <a:t>adekwatność </a:t>
            </a:r>
            <a:r>
              <a:rPr sz="1400" spc="-10" dirty="0">
                <a:latin typeface="Arial"/>
                <a:cs typeface="Arial"/>
              </a:rPr>
              <a:t>informacji, (4) </a:t>
            </a:r>
            <a:r>
              <a:rPr sz="1400" spc="-15" dirty="0">
                <a:latin typeface="Arial"/>
                <a:cs typeface="Arial"/>
              </a:rPr>
              <a:t>dostępność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(5) interakcja.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310515" marR="1288415" lvl="1">
              <a:lnSpc>
                <a:spcPct val="100000"/>
              </a:lnSpc>
              <a:buAutoNum type="arabicPlain"/>
              <a:tabLst>
                <a:tab pos="524510" algn="l"/>
              </a:tabLst>
            </a:pPr>
            <a:r>
              <a:rPr sz="1200" dirty="0">
                <a:latin typeface="Arial"/>
                <a:cs typeface="Arial"/>
              </a:rPr>
              <a:t>Shih </a:t>
            </a:r>
            <a:r>
              <a:rPr sz="1200" spc="-30" dirty="0">
                <a:latin typeface="Arial"/>
                <a:cs typeface="Arial"/>
              </a:rPr>
              <a:t>H-P., </a:t>
            </a:r>
            <a:r>
              <a:rPr sz="1200" spc="-5" dirty="0">
                <a:latin typeface="Arial"/>
                <a:cs typeface="Arial"/>
              </a:rPr>
              <a:t>Extended technology </a:t>
            </a:r>
            <a:r>
              <a:rPr sz="1200" dirty="0">
                <a:latin typeface="Arial"/>
                <a:cs typeface="Arial"/>
              </a:rPr>
              <a:t>acceptance </a:t>
            </a:r>
            <a:r>
              <a:rPr sz="1200" spc="-10" dirty="0">
                <a:latin typeface="Arial"/>
                <a:cs typeface="Arial"/>
              </a:rPr>
              <a:t>model </a:t>
            </a:r>
            <a:r>
              <a:rPr sz="1200" dirty="0">
                <a:latin typeface="Arial"/>
                <a:cs typeface="Arial"/>
              </a:rPr>
              <a:t>of Internet utilization </a:t>
            </a:r>
            <a:r>
              <a:rPr sz="1200" spc="-10" dirty="0">
                <a:latin typeface="Arial"/>
                <a:cs typeface="Arial"/>
              </a:rPr>
              <a:t>behavior.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2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  </a:t>
            </a:r>
            <a:r>
              <a:rPr sz="1200" spc="-10" dirty="0">
                <a:latin typeface="Arial"/>
                <a:cs typeface="Arial"/>
              </a:rPr>
              <a:t>Management,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41, </a:t>
            </a:r>
            <a:r>
              <a:rPr sz="1200" dirty="0">
                <a:latin typeface="Arial"/>
                <a:cs typeface="Arial"/>
              </a:rPr>
              <a:t>No. 6,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310515" marR="1095375" lvl="1">
              <a:lnSpc>
                <a:spcPct val="100000"/>
              </a:lnSpc>
              <a:buAutoNum type="arabicPlain"/>
              <a:tabLst>
                <a:tab pos="524510" algn="l"/>
              </a:tabLst>
            </a:pPr>
            <a:r>
              <a:rPr sz="1200" dirty="0">
                <a:latin typeface="Arial"/>
                <a:cs typeface="Arial"/>
              </a:rPr>
              <a:t>DeLone </a:t>
            </a:r>
            <a:r>
              <a:rPr sz="1200" spc="-5" dirty="0">
                <a:latin typeface="Arial"/>
                <a:cs typeface="Arial"/>
              </a:rPr>
              <a:t>W.H., LcLean E.R., Information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Success: </a:t>
            </a:r>
            <a:r>
              <a:rPr sz="1200" dirty="0">
                <a:latin typeface="Arial"/>
                <a:cs typeface="Arial"/>
              </a:rPr>
              <a:t>The Quest for the Dependent </a:t>
            </a:r>
            <a:r>
              <a:rPr sz="1200" spc="-10" dirty="0">
                <a:latin typeface="Arial"/>
                <a:cs typeface="Arial"/>
              </a:rPr>
              <a:t>Variable.  </a:t>
            </a: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dirty="0">
                <a:latin typeface="Arial"/>
                <a:cs typeface="Arial"/>
              </a:rPr>
              <a:t>Research,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3, No. 1, </a:t>
            </a:r>
            <a:r>
              <a:rPr sz="1200" spc="-5" dirty="0">
                <a:latin typeface="Arial"/>
                <a:cs typeface="Arial"/>
              </a:rPr>
              <a:t>1992,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60-95.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310515" marR="464820" lvl="1">
              <a:lnSpc>
                <a:spcPct val="100000"/>
              </a:lnSpc>
              <a:buAutoNum type="arabicPlain"/>
              <a:tabLst>
                <a:tab pos="524510" algn="l"/>
              </a:tabLst>
            </a:pPr>
            <a:r>
              <a:rPr sz="1200" spc="-5" dirty="0">
                <a:latin typeface="Arial"/>
                <a:cs typeface="Arial"/>
              </a:rPr>
              <a:t>Seddon </a:t>
            </a:r>
            <a:r>
              <a:rPr sz="1200" spc="-35" dirty="0">
                <a:latin typeface="Arial"/>
                <a:cs typeface="Arial"/>
              </a:rPr>
              <a:t>P.B., </a:t>
            </a:r>
            <a:r>
              <a:rPr sz="1200" dirty="0">
                <a:latin typeface="Arial"/>
                <a:cs typeface="Arial"/>
              </a:rPr>
              <a:t>A Respecification </a:t>
            </a:r>
            <a:r>
              <a:rPr sz="1200" spc="-5" dirty="0">
                <a:latin typeface="Arial"/>
                <a:cs typeface="Arial"/>
              </a:rPr>
              <a:t>and Extension </a:t>
            </a:r>
            <a:r>
              <a:rPr sz="1200" dirty="0">
                <a:latin typeface="Arial"/>
                <a:cs typeface="Arial"/>
              </a:rPr>
              <a:t>of the DeLone nad </a:t>
            </a:r>
            <a:r>
              <a:rPr sz="1200" spc="-5" dirty="0">
                <a:latin typeface="Arial"/>
                <a:cs typeface="Arial"/>
              </a:rPr>
              <a:t>McLean Model </a:t>
            </a:r>
            <a:r>
              <a:rPr sz="1200" dirty="0">
                <a:latin typeface="Arial"/>
                <a:cs typeface="Arial"/>
              </a:rPr>
              <a:t>of IS </a:t>
            </a:r>
            <a:r>
              <a:rPr sz="1200" spc="-5" dirty="0">
                <a:latin typeface="Arial"/>
                <a:cs typeface="Arial"/>
              </a:rPr>
              <a:t>Success.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 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dirty="0">
                <a:latin typeface="Arial"/>
                <a:cs typeface="Arial"/>
              </a:rPr>
              <a:t>Research,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8, No. 3, </a:t>
            </a:r>
            <a:r>
              <a:rPr sz="1200" spc="-5" dirty="0">
                <a:latin typeface="Arial"/>
                <a:cs typeface="Arial"/>
              </a:rPr>
              <a:t>1997,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240-253.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8351" y="182956"/>
            <a:ext cx="4530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solidFill>
                  <a:srgbClr val="666699"/>
                </a:solidFill>
              </a:rPr>
              <a:t>Web </a:t>
            </a:r>
            <a:r>
              <a:rPr dirty="0">
                <a:solidFill>
                  <a:srgbClr val="666699"/>
                </a:solidFill>
              </a:rPr>
              <a:t>Portal Site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711" y="952322"/>
            <a:ext cx="7866380" cy="4174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1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Następnie </a:t>
            </a:r>
            <a:r>
              <a:rPr sz="1600" spc="-10" dirty="0">
                <a:latin typeface="Arial"/>
                <a:cs typeface="Arial"/>
              </a:rPr>
              <a:t>zweryfikowano wyniki </a:t>
            </a:r>
            <a:r>
              <a:rPr sz="1600" spc="-5" dirty="0">
                <a:latin typeface="Arial"/>
                <a:cs typeface="Arial"/>
              </a:rPr>
              <a:t>badań,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efekcie </a:t>
            </a:r>
            <a:r>
              <a:rPr sz="1600" spc="-5" dirty="0">
                <a:latin typeface="Arial"/>
                <a:cs typeface="Arial"/>
              </a:rPr>
              <a:t>czego </a:t>
            </a:r>
            <a:r>
              <a:rPr sz="1600" dirty="0">
                <a:latin typeface="Arial"/>
                <a:cs typeface="Arial"/>
              </a:rPr>
              <a:t>usunięto </a:t>
            </a:r>
            <a:r>
              <a:rPr sz="1600" spc="-5" dirty="0">
                <a:latin typeface="Arial"/>
                <a:cs typeface="Arial"/>
              </a:rPr>
              <a:t>kolejne </a:t>
            </a:r>
            <a:r>
              <a:rPr sz="1600" spc="5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kryteria.  </a:t>
            </a:r>
            <a:r>
              <a:rPr sz="1600" spc="5" dirty="0">
                <a:latin typeface="Arial"/>
                <a:cs typeface="Arial"/>
              </a:rPr>
              <a:t>Wobec </a:t>
            </a:r>
            <a:r>
              <a:rPr sz="1600" dirty="0">
                <a:latin typeface="Arial"/>
                <a:cs typeface="Arial"/>
              </a:rPr>
              <a:t>tego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tej </a:t>
            </a:r>
            <a:r>
              <a:rPr sz="1600" spc="-10" dirty="0">
                <a:latin typeface="Arial"/>
                <a:cs typeface="Arial"/>
              </a:rPr>
              <a:t>wykorzystywanych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-5" dirty="0">
                <a:latin typeface="Arial"/>
                <a:cs typeface="Arial"/>
              </a:rPr>
              <a:t>19 kryteriów oceny </a:t>
            </a:r>
            <a:r>
              <a:rPr sz="1600" dirty="0">
                <a:latin typeface="Arial"/>
                <a:cs typeface="Arial"/>
              </a:rPr>
              <a:t>jakości.  </a:t>
            </a:r>
            <a:r>
              <a:rPr sz="1600" spc="-5" dirty="0">
                <a:latin typeface="Arial"/>
                <a:cs typeface="Arial"/>
              </a:rPr>
              <a:t>Użytkownicy oceniają </a:t>
            </a:r>
            <a:r>
              <a:rPr sz="1600" dirty="0">
                <a:latin typeface="Arial"/>
                <a:cs typeface="Arial"/>
              </a:rPr>
              <a:t>je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ankiecie </a:t>
            </a:r>
            <a:r>
              <a:rPr sz="1600" spc="-5" dirty="0">
                <a:latin typeface="Arial"/>
                <a:cs typeface="Arial"/>
              </a:rPr>
              <a:t>za </a:t>
            </a:r>
            <a:r>
              <a:rPr sz="1600" dirty="0">
                <a:latin typeface="Arial"/>
                <a:cs typeface="Arial"/>
              </a:rPr>
              <a:t>pomocą 5 </a:t>
            </a:r>
            <a:r>
              <a:rPr sz="1600" spc="-5" dirty="0">
                <a:latin typeface="Arial"/>
                <a:cs typeface="Arial"/>
              </a:rPr>
              <a:t>punktowej </a:t>
            </a:r>
            <a:r>
              <a:rPr sz="1600" dirty="0">
                <a:latin typeface="Arial"/>
                <a:cs typeface="Arial"/>
              </a:rPr>
              <a:t>skali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Likerta.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15621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Nie określono </a:t>
            </a:r>
            <a:r>
              <a:rPr sz="1600" dirty="0">
                <a:latin typeface="Arial"/>
                <a:cs typeface="Arial"/>
              </a:rPr>
              <a:t>tutaj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sposób </a:t>
            </a:r>
            <a:r>
              <a:rPr sz="1600" spc="-5" dirty="0">
                <a:latin typeface="Arial"/>
                <a:cs typeface="Arial"/>
              </a:rPr>
              <a:t>jednoznaczny </a:t>
            </a:r>
            <a:r>
              <a:rPr sz="1600" spc="-15" dirty="0">
                <a:latin typeface="Arial"/>
                <a:cs typeface="Arial"/>
              </a:rPr>
              <a:t>wag </a:t>
            </a:r>
            <a:r>
              <a:rPr sz="1600" spc="-5" dirty="0">
                <a:latin typeface="Arial"/>
                <a:cs typeface="Arial"/>
              </a:rPr>
              <a:t>poszczególnych </a:t>
            </a:r>
            <a:r>
              <a:rPr sz="1600" spc="-15" dirty="0">
                <a:latin typeface="Arial"/>
                <a:cs typeface="Arial"/>
              </a:rPr>
              <a:t>kryteriów, </a:t>
            </a:r>
            <a:r>
              <a:rPr sz="1600" dirty="0">
                <a:latin typeface="Arial"/>
                <a:cs typeface="Arial"/>
              </a:rPr>
              <a:t>można  </a:t>
            </a:r>
            <a:r>
              <a:rPr sz="1600" spc="-10" dirty="0">
                <a:latin typeface="Arial"/>
                <a:cs typeface="Arial"/>
              </a:rPr>
              <a:t>więc </a:t>
            </a:r>
            <a:r>
              <a:rPr sz="1600" spc="-5" dirty="0">
                <a:latin typeface="Arial"/>
                <a:cs typeface="Arial"/>
              </a:rPr>
              <a:t>przyjąć, że wszystkie one </a:t>
            </a:r>
            <a:r>
              <a:rPr sz="1600" spc="5" dirty="0">
                <a:latin typeface="Arial"/>
                <a:cs typeface="Arial"/>
              </a:rPr>
              <a:t>mają </a:t>
            </a:r>
            <a:r>
              <a:rPr sz="1600" dirty="0">
                <a:latin typeface="Arial"/>
                <a:cs typeface="Arial"/>
              </a:rPr>
              <a:t>takie </a:t>
            </a:r>
            <a:r>
              <a:rPr sz="1600" spc="5" dirty="0">
                <a:latin typeface="Arial"/>
                <a:cs typeface="Arial"/>
              </a:rPr>
              <a:t>same </a:t>
            </a:r>
            <a:r>
              <a:rPr sz="1600" spc="-5" dirty="0">
                <a:latin typeface="Arial"/>
                <a:cs typeface="Arial"/>
              </a:rPr>
              <a:t>znaczenie. Podczas </a:t>
            </a:r>
            <a:r>
              <a:rPr sz="1600" spc="-10" dirty="0">
                <a:latin typeface="Arial"/>
                <a:cs typeface="Arial"/>
              </a:rPr>
              <a:t>budowy </a:t>
            </a:r>
            <a:r>
              <a:rPr sz="1600" dirty="0">
                <a:latin typeface="Arial"/>
                <a:cs typeface="Arial"/>
              </a:rPr>
              <a:t>i  </a:t>
            </a:r>
            <a:r>
              <a:rPr sz="1600" spc="-5" dirty="0">
                <a:latin typeface="Arial"/>
                <a:cs typeface="Arial"/>
              </a:rPr>
              <a:t>weryfikacji </a:t>
            </a:r>
            <a:r>
              <a:rPr sz="1600" dirty="0">
                <a:latin typeface="Arial"/>
                <a:cs typeface="Arial"/>
              </a:rPr>
              <a:t>modelu jakości </a:t>
            </a:r>
            <a:r>
              <a:rPr sz="1600" spc="-10" dirty="0">
                <a:latin typeface="Arial"/>
                <a:cs typeface="Arial"/>
              </a:rPr>
              <a:t>zawartego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</a:t>
            </a:r>
            <a:r>
              <a:rPr sz="1600" spc="15" dirty="0">
                <a:latin typeface="Arial"/>
                <a:cs typeface="Arial"/>
              </a:rPr>
              <a:t>WPSQ </a:t>
            </a:r>
            <a:r>
              <a:rPr sz="1600" spc="-5" dirty="0">
                <a:latin typeface="Arial"/>
                <a:cs typeface="Arial"/>
              </a:rPr>
              <a:t>wykorzystano szereg  </a:t>
            </a:r>
            <a:r>
              <a:rPr sz="1600" dirty="0">
                <a:latin typeface="Arial"/>
                <a:cs typeface="Arial"/>
              </a:rPr>
              <a:t>technik.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8813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Arial"/>
                <a:cs typeface="Arial"/>
              </a:rPr>
              <a:t>Do </a:t>
            </a:r>
            <a:r>
              <a:rPr sz="1600" spc="-5" dirty="0">
                <a:latin typeface="Arial"/>
                <a:cs typeface="Arial"/>
              </a:rPr>
              <a:t>analizy badania ankietowego wykorzystano </a:t>
            </a:r>
            <a:r>
              <a:rPr sz="1600" dirty="0">
                <a:latin typeface="Arial"/>
                <a:cs typeface="Arial"/>
              </a:rPr>
              <a:t>1/2 </a:t>
            </a:r>
            <a:r>
              <a:rPr sz="1600" spc="-5" dirty="0">
                <a:latin typeface="Arial"/>
                <a:cs typeface="Arial"/>
              </a:rPr>
              <a:t>ankiet, </a:t>
            </a:r>
            <a:r>
              <a:rPr sz="1600" dirty="0">
                <a:latin typeface="Arial"/>
                <a:cs typeface="Arial"/>
              </a:rPr>
              <a:t>które </a:t>
            </a:r>
            <a:r>
              <a:rPr sz="1600" spc="-5" dirty="0">
                <a:latin typeface="Arial"/>
                <a:cs typeface="Arial"/>
              </a:rPr>
              <a:t>badano </a:t>
            </a:r>
            <a:r>
              <a:rPr sz="1600" dirty="0">
                <a:latin typeface="Arial"/>
                <a:cs typeface="Arial"/>
              </a:rPr>
              <a:t>z  </a:t>
            </a:r>
            <a:r>
              <a:rPr sz="1600" spc="-5" dirty="0">
                <a:latin typeface="Arial"/>
                <a:cs typeface="Arial"/>
              </a:rPr>
              <a:t>zastosowaniem jednej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analizy czynnikowej, </a:t>
            </a:r>
            <a:r>
              <a:rPr sz="1600" dirty="0">
                <a:latin typeface="Arial"/>
                <a:cs typeface="Arial"/>
              </a:rPr>
              <a:t>tj. </a:t>
            </a:r>
            <a:r>
              <a:rPr sz="1600" spc="-5" dirty="0">
                <a:latin typeface="Arial"/>
                <a:cs typeface="Arial"/>
              </a:rPr>
              <a:t>analizy składowych  </a:t>
            </a:r>
            <a:r>
              <a:rPr sz="1600" spc="-10" dirty="0">
                <a:latin typeface="Arial"/>
                <a:cs typeface="Arial"/>
              </a:rPr>
              <a:t>głównych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rotacją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varimax.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25781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Pozwoliło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wyodrębnić </a:t>
            </a:r>
            <a:r>
              <a:rPr sz="1600" dirty="0">
                <a:latin typeface="Arial"/>
                <a:cs typeface="Arial"/>
              </a:rPr>
              <a:t>5 </a:t>
            </a:r>
            <a:r>
              <a:rPr sz="1600" spc="-5" dirty="0">
                <a:latin typeface="Arial"/>
                <a:cs typeface="Arial"/>
              </a:rPr>
              <a:t>charakterystyk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zawierających 21 </a:t>
            </a:r>
            <a:r>
              <a:rPr sz="1600" dirty="0">
                <a:latin typeface="Arial"/>
                <a:cs typeface="Arial"/>
              </a:rPr>
              <a:t>cech.  Weryfikację </a:t>
            </a:r>
            <a:r>
              <a:rPr sz="1600" spc="-5" dirty="0">
                <a:latin typeface="Arial"/>
                <a:cs typeface="Arial"/>
              </a:rPr>
              <a:t>uzyskanego </a:t>
            </a:r>
            <a:r>
              <a:rPr sz="1600" dirty="0">
                <a:latin typeface="Arial"/>
                <a:cs typeface="Arial"/>
              </a:rPr>
              <a:t>modelu jakości </a:t>
            </a:r>
            <a:r>
              <a:rPr sz="1600" spc="-10" dirty="0">
                <a:latin typeface="Arial"/>
                <a:cs typeface="Arial"/>
              </a:rPr>
              <a:t>wykonano </a:t>
            </a:r>
            <a:r>
              <a:rPr sz="1600" spc="-5" dirty="0">
                <a:latin typeface="Arial"/>
                <a:cs typeface="Arial"/>
              </a:rPr>
              <a:t>za </a:t>
            </a:r>
            <a:r>
              <a:rPr sz="1600" spc="5" dirty="0">
                <a:latin typeface="Arial"/>
                <a:cs typeface="Arial"/>
              </a:rPr>
              <a:t>pomocą </a:t>
            </a:r>
            <a:r>
              <a:rPr sz="1600" dirty="0">
                <a:latin typeface="Arial"/>
                <a:cs typeface="Arial"/>
              </a:rPr>
              <a:t>konfirmacyjnej  </a:t>
            </a:r>
            <a:r>
              <a:rPr sz="1600" spc="-5" dirty="0">
                <a:latin typeface="Arial"/>
                <a:cs typeface="Arial"/>
              </a:rPr>
              <a:t>analizy czynnikowej,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której wykorzystano pozostałe 50% ankiet.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10" dirty="0">
                <a:latin typeface="Arial"/>
                <a:cs typeface="Arial"/>
              </a:rPr>
              <a:t>wyniku </a:t>
            </a:r>
            <a:r>
              <a:rPr sz="1600" dirty="0">
                <a:latin typeface="Arial"/>
                <a:cs typeface="Arial"/>
              </a:rPr>
              <a:t>tego  </a:t>
            </a:r>
            <a:r>
              <a:rPr sz="1600" spc="-5" dirty="0">
                <a:latin typeface="Arial"/>
                <a:cs typeface="Arial"/>
              </a:rPr>
              <a:t>badania wyeliminowano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kryteria.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8351" y="182956"/>
            <a:ext cx="4530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solidFill>
                  <a:srgbClr val="666699"/>
                </a:solidFill>
              </a:rPr>
              <a:t>Web </a:t>
            </a:r>
            <a:r>
              <a:rPr dirty="0">
                <a:solidFill>
                  <a:srgbClr val="666699"/>
                </a:solidFill>
              </a:rPr>
              <a:t>Portal Site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80999"/>
            <a:ext cx="7849870" cy="2372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0"/>
              </a:spcBef>
              <a:buChar char="•"/>
              <a:tabLst>
                <a:tab pos="299720" algn="l"/>
              </a:tabLst>
            </a:pP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weryfikacji spójności modelu wykorzystano złożone </a:t>
            </a:r>
            <a:r>
              <a:rPr sz="1400" dirty="0">
                <a:latin typeface="Arial"/>
                <a:cs typeface="Arial"/>
              </a:rPr>
              <a:t>testy </a:t>
            </a:r>
            <a:r>
              <a:rPr sz="1400" spc="-5" dirty="0">
                <a:latin typeface="Arial"/>
                <a:cs typeface="Arial"/>
              </a:rPr>
              <a:t>wiarygodności, gdyż </a:t>
            </a:r>
            <a:r>
              <a:rPr sz="1400" spc="-15" dirty="0">
                <a:latin typeface="Arial"/>
                <a:cs typeface="Arial"/>
              </a:rPr>
              <a:t>według  </a:t>
            </a:r>
            <a:r>
              <a:rPr sz="1400" spc="-5" dirty="0">
                <a:latin typeface="Arial"/>
                <a:cs typeface="Arial"/>
              </a:rPr>
              <a:t>autorów jest to metodyka bardziej </a:t>
            </a:r>
            <a:r>
              <a:rPr sz="1400" spc="-10" dirty="0">
                <a:latin typeface="Arial"/>
                <a:cs typeface="Arial"/>
              </a:rPr>
              <a:t>wiarygodna od zastosowania </a:t>
            </a:r>
            <a:r>
              <a:rPr sz="1400" dirty="0">
                <a:latin typeface="Arial"/>
                <a:cs typeface="Arial"/>
              </a:rPr>
              <a:t>alfy </a:t>
            </a:r>
            <a:r>
              <a:rPr sz="1400" spc="-5" dirty="0">
                <a:latin typeface="Arial"/>
                <a:cs typeface="Arial"/>
              </a:rPr>
              <a:t>Cronbacha. Ostateczną  weryfikację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0" dirty="0">
                <a:latin typeface="Arial"/>
                <a:cs typeface="Arial"/>
              </a:rPr>
              <a:t>przeprowadzono </a:t>
            </a:r>
            <a:r>
              <a:rPr sz="1400" spc="-5" dirty="0">
                <a:latin typeface="Arial"/>
                <a:cs typeface="Arial"/>
              </a:rPr>
              <a:t>poprzez </a:t>
            </a:r>
            <a:r>
              <a:rPr sz="1400" spc="-10" dirty="0">
                <a:latin typeface="Arial"/>
                <a:cs typeface="Arial"/>
              </a:rPr>
              <a:t>ocenę </a:t>
            </a:r>
            <a:r>
              <a:rPr sz="1400" spc="-5" dirty="0">
                <a:latin typeface="Arial"/>
                <a:cs typeface="Arial"/>
              </a:rPr>
              <a:t>konwergencji, analizę  </a:t>
            </a:r>
            <a:r>
              <a:rPr sz="1400" spc="-15" dirty="0">
                <a:latin typeface="Arial"/>
                <a:cs typeface="Arial"/>
              </a:rPr>
              <a:t>dyskryminacyjną, analizę </a:t>
            </a:r>
            <a:r>
              <a:rPr sz="1400" spc="-10" dirty="0">
                <a:latin typeface="Arial"/>
                <a:cs typeface="Arial"/>
              </a:rPr>
              <a:t>trafności kryterialnej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walidację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nomologiczną.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Metody oceny konwergencji i </a:t>
            </a:r>
            <a:r>
              <a:rPr sz="1400" dirty="0">
                <a:latin typeface="Arial"/>
                <a:cs typeface="Arial"/>
              </a:rPr>
              <a:t>analizy </a:t>
            </a:r>
            <a:r>
              <a:rPr sz="1400" spc="-5" dirty="0">
                <a:latin typeface="Arial"/>
                <a:cs typeface="Arial"/>
              </a:rPr>
              <a:t>dyskryminacyjnej pozwoliły </a:t>
            </a:r>
            <a:r>
              <a:rPr sz="1400" spc="-10" dirty="0">
                <a:latin typeface="Arial"/>
                <a:cs typeface="Arial"/>
              </a:rPr>
              <a:t>na ocenę </a:t>
            </a:r>
            <a:r>
              <a:rPr sz="1400" spc="-5" dirty="0">
                <a:latin typeface="Arial"/>
                <a:cs typeface="Arial"/>
              </a:rPr>
              <a:t>stopnia, </a:t>
            </a:r>
            <a:r>
              <a:rPr sz="1400" spc="-10" dirty="0">
                <a:latin typeface="Arial"/>
                <a:cs typeface="Arial"/>
              </a:rPr>
              <a:t>w którym  model realizuje </a:t>
            </a:r>
            <a:r>
              <a:rPr sz="1400" dirty="0">
                <a:latin typeface="Arial"/>
                <a:cs typeface="Arial"/>
              </a:rPr>
              <a:t>cele </a:t>
            </a:r>
            <a:r>
              <a:rPr sz="1400" spc="-5" dirty="0">
                <a:latin typeface="Arial"/>
                <a:cs typeface="Arial"/>
              </a:rPr>
              <a:t>pomiarowe. Analiza trafności kryterialnej i walidacja </a:t>
            </a:r>
            <a:r>
              <a:rPr sz="1400" spc="-10" dirty="0">
                <a:latin typeface="Arial"/>
                <a:cs typeface="Arial"/>
              </a:rPr>
              <a:t>nomologiczna  pozwoliły </a:t>
            </a:r>
            <a:r>
              <a:rPr sz="1400" spc="-5" dirty="0">
                <a:latin typeface="Arial"/>
                <a:cs typeface="Arial"/>
              </a:rPr>
              <a:t>określić, </a:t>
            </a:r>
            <a:r>
              <a:rPr sz="1400" dirty="0">
                <a:latin typeface="Arial"/>
                <a:cs typeface="Arial"/>
              </a:rPr>
              <a:t>czy </a:t>
            </a:r>
            <a:r>
              <a:rPr sz="1400" spc="-5" dirty="0">
                <a:latin typeface="Arial"/>
                <a:cs typeface="Arial"/>
              </a:rPr>
              <a:t>model </a:t>
            </a:r>
            <a:r>
              <a:rPr sz="1400" spc="-10" dirty="0">
                <a:latin typeface="Arial"/>
                <a:cs typeface="Arial"/>
              </a:rPr>
              <a:t>zachowuje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zgodnie </a:t>
            </a:r>
            <a:r>
              <a:rPr sz="1400" spc="-5" dirty="0">
                <a:latin typeface="Arial"/>
                <a:cs typeface="Arial"/>
              </a:rPr>
              <a:t>z oczekiwaniami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odniesieniu </a:t>
            </a:r>
            <a:r>
              <a:rPr sz="1400" spc="-15" dirty="0">
                <a:latin typeface="Arial"/>
                <a:cs typeface="Arial"/>
              </a:rPr>
              <a:t>do  </a:t>
            </a:r>
            <a:r>
              <a:rPr sz="1400" spc="-10" dirty="0">
                <a:latin typeface="Arial"/>
                <a:cs typeface="Arial"/>
              </a:rPr>
              <a:t>powiązań </a:t>
            </a:r>
            <a:r>
              <a:rPr sz="1400" spc="-5" dirty="0">
                <a:latin typeface="Arial"/>
                <a:cs typeface="Arial"/>
              </a:rPr>
              <a:t>z innymi </a:t>
            </a:r>
            <a:r>
              <a:rPr sz="1400" spc="-10" dirty="0">
                <a:latin typeface="Arial"/>
                <a:cs typeface="Arial"/>
              </a:rPr>
              <a:t>teoretycznie związanymi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nim zmiennymi </a:t>
            </a:r>
            <a:r>
              <a:rPr sz="1400" spc="-5" dirty="0">
                <a:latin typeface="Arial"/>
                <a:cs typeface="Arial"/>
              </a:rPr>
              <a:t>i konstruktami. Kompletna </a:t>
            </a:r>
            <a:r>
              <a:rPr sz="1400" spc="-10" dirty="0">
                <a:latin typeface="Arial"/>
                <a:cs typeface="Arial"/>
              </a:rPr>
              <a:t>metoda  </a:t>
            </a:r>
            <a:r>
              <a:rPr sz="1400" dirty="0">
                <a:latin typeface="Arial"/>
                <a:cs typeface="Arial"/>
              </a:rPr>
              <a:t>WPSQ </a:t>
            </a:r>
            <a:r>
              <a:rPr sz="1400" spc="-10" dirty="0">
                <a:latin typeface="Arial"/>
                <a:cs typeface="Arial"/>
              </a:rPr>
              <a:t>znajduje </a:t>
            </a:r>
            <a:r>
              <a:rPr sz="1400" spc="-5" dirty="0">
                <a:latin typeface="Arial"/>
                <a:cs typeface="Arial"/>
              </a:rPr>
              <a:t>zastosowanie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ocenie </a:t>
            </a:r>
            <a:r>
              <a:rPr sz="1400" spc="-10" dirty="0">
                <a:latin typeface="Arial"/>
                <a:cs typeface="Arial"/>
              </a:rPr>
              <a:t>portali </a:t>
            </a:r>
            <a:r>
              <a:rPr sz="1400" spc="-5" dirty="0">
                <a:latin typeface="Arial"/>
                <a:cs typeface="Arial"/>
              </a:rPr>
              <a:t>dostarczających szeroko </a:t>
            </a:r>
            <a:r>
              <a:rPr sz="1400" spc="-10" dirty="0">
                <a:latin typeface="Arial"/>
                <a:cs typeface="Arial"/>
              </a:rPr>
              <a:t>pojęte </a:t>
            </a:r>
            <a:r>
              <a:rPr sz="1400" spc="-5" dirty="0">
                <a:latin typeface="Arial"/>
                <a:cs typeface="Arial"/>
              </a:rPr>
              <a:t>informacje  </a:t>
            </a:r>
            <a:r>
              <a:rPr sz="1400" spc="-10" dirty="0">
                <a:latin typeface="Arial"/>
                <a:cs typeface="Arial"/>
              </a:rPr>
              <a:t>[306]. </a:t>
            </a:r>
            <a:r>
              <a:rPr sz="1400" dirty="0">
                <a:latin typeface="Arial"/>
                <a:cs typeface="Arial"/>
              </a:rPr>
              <a:t>Wstępny </a:t>
            </a:r>
            <a:r>
              <a:rPr sz="1400" spc="-1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0" dirty="0">
                <a:latin typeface="Arial"/>
                <a:cs typeface="Arial"/>
              </a:rPr>
              <a:t>zastosowany w metodzie </a:t>
            </a:r>
            <a:r>
              <a:rPr sz="1400" spc="15" dirty="0">
                <a:latin typeface="Arial"/>
                <a:cs typeface="Arial"/>
              </a:rPr>
              <a:t>WPSQ </a:t>
            </a:r>
            <a:r>
              <a:rPr sz="1400" spc="-20" dirty="0">
                <a:latin typeface="Arial"/>
                <a:cs typeface="Arial"/>
              </a:rPr>
              <a:t>zawarto </a:t>
            </a:r>
            <a:r>
              <a:rPr sz="1400" spc="-10" dirty="0">
                <a:latin typeface="Arial"/>
                <a:cs typeface="Arial"/>
              </a:rPr>
              <a:t>na</a:t>
            </a:r>
            <a:r>
              <a:rPr sz="1400" spc="17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rysunku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644" y="5495340"/>
            <a:ext cx="773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Źródło: </a:t>
            </a:r>
            <a:r>
              <a:rPr sz="1200" spc="-30" dirty="0">
                <a:latin typeface="Arial"/>
                <a:cs typeface="Arial"/>
              </a:rPr>
              <a:t>Yang </a:t>
            </a:r>
            <a:r>
              <a:rPr sz="1200" dirty="0">
                <a:latin typeface="Arial"/>
                <a:cs typeface="Arial"/>
              </a:rPr>
              <a:t>Z., Cai </a:t>
            </a:r>
            <a:r>
              <a:rPr sz="1200" spc="-5" dirty="0">
                <a:latin typeface="Arial"/>
                <a:cs typeface="Arial"/>
              </a:rPr>
              <a:t>S., </a:t>
            </a:r>
            <a:r>
              <a:rPr sz="1200" dirty="0">
                <a:latin typeface="Arial"/>
                <a:cs typeface="Arial"/>
              </a:rPr>
              <a:t>Zhou Z., Zhou N., </a:t>
            </a:r>
            <a:r>
              <a:rPr sz="1200" spc="-5" dirty="0">
                <a:latin typeface="Arial"/>
                <a:cs typeface="Arial"/>
              </a:rPr>
              <a:t>Development and </a:t>
            </a:r>
            <a:r>
              <a:rPr sz="1200" dirty="0">
                <a:latin typeface="Arial"/>
                <a:cs typeface="Arial"/>
              </a:rPr>
              <a:t>validation of </a:t>
            </a:r>
            <a:r>
              <a:rPr sz="1200" spc="-5" dirty="0">
                <a:latin typeface="Arial"/>
                <a:cs typeface="Arial"/>
              </a:rPr>
              <a:t>an instrument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measure </a:t>
            </a:r>
            <a:r>
              <a:rPr sz="1200" dirty="0">
                <a:latin typeface="Arial"/>
                <a:cs typeface="Arial"/>
              </a:rPr>
              <a:t>user perceived  service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information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presenting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Web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Portals.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Management,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42,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4, </a:t>
            </a:r>
            <a:r>
              <a:rPr sz="1200" spc="-5" dirty="0">
                <a:latin typeface="Arial"/>
                <a:cs typeface="Arial"/>
              </a:rPr>
              <a:t>2005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3165" y="3621459"/>
            <a:ext cx="5567837" cy="1739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93675"/>
            <a:ext cx="32512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Narzędzia</a:t>
            </a:r>
            <a:r>
              <a:rPr spc="-105" dirty="0">
                <a:solidFill>
                  <a:srgbClr val="001F5F"/>
                </a:solidFill>
              </a:rPr>
              <a:t> </a:t>
            </a:r>
            <a:r>
              <a:rPr spc="5" dirty="0">
                <a:solidFill>
                  <a:srgbClr val="001F5F"/>
                </a:solidFill>
              </a:rPr>
              <a:t>online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765048"/>
            <a:ext cx="4507992" cy="286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7823" y="3785615"/>
            <a:ext cx="4248912" cy="282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7928" y="765048"/>
            <a:ext cx="4151376" cy="2868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263" y="3749040"/>
            <a:ext cx="4364736" cy="2862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8351" y="182956"/>
            <a:ext cx="4530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solidFill>
                  <a:srgbClr val="666699"/>
                </a:solidFill>
              </a:rPr>
              <a:t>Web </a:t>
            </a:r>
            <a:r>
              <a:rPr dirty="0">
                <a:solidFill>
                  <a:srgbClr val="666699"/>
                </a:solidFill>
              </a:rPr>
              <a:t>Portal Site</a:t>
            </a:r>
            <a:r>
              <a:rPr spc="-12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Quality</a:t>
            </a:r>
          </a:p>
        </p:txBody>
      </p:sp>
      <p:sp>
        <p:nvSpPr>
          <p:cNvPr id="3" name="object 3"/>
          <p:cNvSpPr/>
          <p:nvPr/>
        </p:nvSpPr>
        <p:spPr>
          <a:xfrm>
            <a:off x="27234" y="1176527"/>
            <a:ext cx="9096339" cy="36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885" y="182956"/>
            <a:ext cx="23368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10" dirty="0"/>
              <a:t> </a:t>
            </a:r>
            <a:r>
              <a:rPr dirty="0"/>
              <a:t>Ahn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52" y="1139698"/>
            <a:ext cx="7736205" cy="4727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latin typeface="Arial"/>
                <a:cs typeface="Arial"/>
              </a:rPr>
              <a:t>Metodę </a:t>
            </a:r>
            <a:r>
              <a:rPr sz="1400" spc="-10" dirty="0">
                <a:latin typeface="Arial"/>
                <a:cs typeface="Arial"/>
              </a:rPr>
              <a:t>Ahn, </a:t>
            </a:r>
            <a:r>
              <a:rPr sz="1400" spc="-15" dirty="0">
                <a:latin typeface="Arial"/>
                <a:cs typeface="Arial"/>
              </a:rPr>
              <a:t>podobnie </a:t>
            </a:r>
            <a:r>
              <a:rPr sz="1400" spc="-10" dirty="0">
                <a:latin typeface="Arial"/>
                <a:cs typeface="Arial"/>
              </a:rPr>
              <a:t>jak metodę </a:t>
            </a:r>
            <a:r>
              <a:rPr sz="1400" spc="5" dirty="0">
                <a:latin typeface="Arial"/>
                <a:cs typeface="Arial"/>
              </a:rPr>
              <a:t>Web </a:t>
            </a:r>
            <a:r>
              <a:rPr sz="1400" spc="-10" dirty="0">
                <a:latin typeface="Arial"/>
                <a:cs typeface="Arial"/>
              </a:rPr>
              <a:t>Portal </a:t>
            </a:r>
            <a:r>
              <a:rPr sz="1400" spc="-5" dirty="0">
                <a:latin typeface="Arial"/>
                <a:cs typeface="Arial"/>
              </a:rPr>
              <a:t>Site </a:t>
            </a:r>
            <a:r>
              <a:rPr sz="1400" spc="-25" dirty="0">
                <a:latin typeface="Arial"/>
                <a:cs typeface="Arial"/>
              </a:rPr>
              <a:t>Quality, </a:t>
            </a:r>
            <a:r>
              <a:rPr sz="1400" spc="-15" dirty="0">
                <a:latin typeface="Arial"/>
                <a:cs typeface="Arial"/>
              </a:rPr>
              <a:t>opracowano, wykorzystując </a:t>
            </a:r>
            <a:r>
              <a:rPr sz="1400" spc="-10" dirty="0">
                <a:latin typeface="Arial"/>
                <a:cs typeface="Arial"/>
              </a:rPr>
              <a:t>model  akceptacji technologii. </a:t>
            </a:r>
            <a:r>
              <a:rPr sz="1400" spc="-15" dirty="0">
                <a:latin typeface="Arial"/>
                <a:cs typeface="Arial"/>
              </a:rPr>
              <a:t>Pierwsza wersja </a:t>
            </a:r>
            <a:r>
              <a:rPr sz="1400" spc="-10" dirty="0">
                <a:latin typeface="Arial"/>
                <a:cs typeface="Arial"/>
              </a:rPr>
              <a:t>metody Ahn </a:t>
            </a:r>
            <a:r>
              <a:rPr sz="1400" spc="-5" dirty="0">
                <a:latin typeface="Arial"/>
                <a:cs typeface="Arial"/>
              </a:rPr>
              <a:t>miała </a:t>
            </a:r>
            <a:r>
              <a:rPr sz="1400" spc="-10" dirty="0">
                <a:latin typeface="Arial"/>
                <a:cs typeface="Arial"/>
              </a:rPr>
              <a:t>na celu </a:t>
            </a:r>
            <a:r>
              <a:rPr sz="1400" spc="-15" dirty="0">
                <a:latin typeface="Arial"/>
                <a:cs typeface="Arial"/>
              </a:rPr>
              <a:t>badanie </a:t>
            </a:r>
            <a:r>
              <a:rPr sz="1400" spc="-25" dirty="0">
                <a:latin typeface="Arial"/>
                <a:cs typeface="Arial"/>
              </a:rPr>
              <a:t>wpływu </a:t>
            </a:r>
            <a:r>
              <a:rPr sz="1400" spc="-15" dirty="0">
                <a:latin typeface="Arial"/>
                <a:cs typeface="Arial"/>
              </a:rPr>
              <a:t>zaufania </a:t>
            </a:r>
            <a:r>
              <a:rPr sz="1400" spc="-10" dirty="0">
                <a:latin typeface="Arial"/>
                <a:cs typeface="Arial"/>
              </a:rPr>
              <a:t>do  </a:t>
            </a:r>
            <a:r>
              <a:rPr sz="1400" spc="-15" dirty="0">
                <a:latin typeface="Arial"/>
                <a:cs typeface="Arial"/>
              </a:rPr>
              <a:t>serwisów </a:t>
            </a:r>
            <a:r>
              <a:rPr sz="1400" spc="-10" dirty="0">
                <a:latin typeface="Arial"/>
                <a:cs typeface="Arial"/>
              </a:rPr>
              <a:t>bankowości </a:t>
            </a:r>
            <a:r>
              <a:rPr sz="1400" spc="-15" dirty="0">
                <a:latin typeface="Arial"/>
                <a:cs typeface="Arial"/>
              </a:rPr>
              <a:t>internetowej </a:t>
            </a:r>
            <a:r>
              <a:rPr sz="1400" spc="-10" dirty="0">
                <a:latin typeface="Arial"/>
                <a:cs typeface="Arial"/>
              </a:rPr>
              <a:t>na ich akceptację </a:t>
            </a:r>
            <a:r>
              <a:rPr sz="1400" spc="-15" dirty="0">
                <a:latin typeface="Arial"/>
                <a:cs typeface="Arial"/>
              </a:rPr>
              <a:t>przez</a:t>
            </a:r>
            <a:r>
              <a:rPr sz="1400" spc="3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użytkowników.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marR="4953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Arial"/>
                <a:cs typeface="Arial"/>
              </a:rPr>
              <a:t>Wyróżnione </a:t>
            </a:r>
            <a:r>
              <a:rPr sz="1400" spc="-10" dirty="0">
                <a:latin typeface="Arial"/>
                <a:cs typeface="Arial"/>
              </a:rPr>
              <a:t>w niej </a:t>
            </a:r>
            <a:r>
              <a:rPr sz="1400" spc="-20" dirty="0">
                <a:latin typeface="Arial"/>
                <a:cs typeface="Arial"/>
              </a:rPr>
              <a:t>były </a:t>
            </a:r>
            <a:r>
              <a:rPr sz="1400" spc="-15" dirty="0">
                <a:latin typeface="Arial"/>
                <a:cs typeface="Arial"/>
              </a:rPr>
              <a:t>wszystkie charakterystyki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5" dirty="0">
                <a:latin typeface="Arial"/>
                <a:cs typeface="Arial"/>
              </a:rPr>
              <a:t>pochodzące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spc="-35" dirty="0">
                <a:latin typeface="Arial"/>
                <a:cs typeface="Arial"/>
              </a:rPr>
              <a:t>TAM, </a:t>
            </a:r>
            <a:r>
              <a:rPr sz="1400" spc="-5" dirty="0">
                <a:latin typeface="Arial"/>
                <a:cs typeface="Arial"/>
              </a:rPr>
              <a:t>tj.: </a:t>
            </a:r>
            <a:r>
              <a:rPr sz="1400" spc="-10" dirty="0">
                <a:latin typeface="Arial"/>
                <a:cs typeface="Arial"/>
              </a:rPr>
              <a:t>(1)  </a:t>
            </a:r>
            <a:r>
              <a:rPr sz="1400" spc="-15" dirty="0">
                <a:latin typeface="Arial"/>
                <a:cs typeface="Arial"/>
              </a:rPr>
              <a:t>postrzegana przydatność, </a:t>
            </a:r>
            <a:r>
              <a:rPr sz="1400" spc="-10" dirty="0">
                <a:latin typeface="Arial"/>
                <a:cs typeface="Arial"/>
              </a:rPr>
              <a:t>(2) </a:t>
            </a:r>
            <a:r>
              <a:rPr sz="1400" spc="-15" dirty="0">
                <a:latin typeface="Arial"/>
                <a:cs typeface="Arial"/>
              </a:rPr>
              <a:t>postrzegana </a:t>
            </a:r>
            <a:r>
              <a:rPr sz="1400" spc="-10" dirty="0">
                <a:latin typeface="Arial"/>
                <a:cs typeface="Arial"/>
              </a:rPr>
              <a:t>łatwość </a:t>
            </a:r>
            <a:r>
              <a:rPr sz="1400" spc="-20" dirty="0">
                <a:latin typeface="Arial"/>
                <a:cs typeface="Arial"/>
              </a:rPr>
              <a:t>użycia,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15" dirty="0">
                <a:latin typeface="Arial"/>
                <a:cs typeface="Arial"/>
              </a:rPr>
              <a:t>postawy względem </a:t>
            </a:r>
            <a:r>
              <a:rPr sz="1400" spc="-20" dirty="0">
                <a:latin typeface="Arial"/>
                <a:cs typeface="Arial"/>
              </a:rPr>
              <a:t>użycia,</a:t>
            </a:r>
            <a:r>
              <a:rPr sz="1400" spc="3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(4)  behawioralne zamiary </a:t>
            </a:r>
            <a:r>
              <a:rPr sz="1400" spc="-20" dirty="0">
                <a:latin typeface="Arial"/>
                <a:cs typeface="Arial"/>
              </a:rPr>
              <a:t>użycia </a:t>
            </a:r>
            <a:r>
              <a:rPr sz="1400" spc="-15" dirty="0">
                <a:latin typeface="Arial"/>
                <a:cs typeface="Arial"/>
              </a:rPr>
              <a:t>oraz dodatkowo </a:t>
            </a:r>
            <a:r>
              <a:rPr sz="1400" spc="-10" dirty="0">
                <a:latin typeface="Arial"/>
                <a:cs typeface="Arial"/>
              </a:rPr>
              <a:t>(5) </a:t>
            </a:r>
            <a:r>
              <a:rPr sz="1400" spc="-15" dirty="0">
                <a:latin typeface="Arial"/>
                <a:cs typeface="Arial"/>
              </a:rPr>
              <a:t>zaufanie </a:t>
            </a:r>
            <a:r>
              <a:rPr sz="1400" spc="-10" dirty="0">
                <a:latin typeface="Arial"/>
                <a:cs typeface="Arial"/>
              </a:rPr>
              <a:t>[1]. W </a:t>
            </a:r>
            <a:r>
              <a:rPr sz="1400" spc="-5" dirty="0">
                <a:latin typeface="Arial"/>
                <a:cs typeface="Arial"/>
              </a:rPr>
              <a:t>trakcie </a:t>
            </a:r>
            <a:r>
              <a:rPr sz="1400" spc="-15" dirty="0">
                <a:latin typeface="Arial"/>
                <a:cs typeface="Arial"/>
              </a:rPr>
              <a:t>prac nad </a:t>
            </a:r>
            <a:r>
              <a:rPr sz="1400" spc="-10" dirty="0">
                <a:latin typeface="Arial"/>
                <a:cs typeface="Arial"/>
              </a:rPr>
              <a:t>metodą Ahn  </a:t>
            </a:r>
            <a:r>
              <a:rPr sz="1400" spc="-20" dirty="0">
                <a:latin typeface="Arial"/>
                <a:cs typeface="Arial"/>
              </a:rPr>
              <a:t>rozbudowano </a:t>
            </a:r>
            <a:r>
              <a:rPr sz="1400" spc="-15" dirty="0">
                <a:latin typeface="Arial"/>
                <a:cs typeface="Arial"/>
              </a:rPr>
              <a:t>pierwotny </a:t>
            </a:r>
            <a:r>
              <a:rPr sz="1400" spc="-10" dirty="0">
                <a:latin typeface="Arial"/>
                <a:cs typeface="Arial"/>
              </a:rPr>
              <a:t>model </a:t>
            </a:r>
            <a:r>
              <a:rPr sz="1400" spc="-35" dirty="0">
                <a:latin typeface="Arial"/>
                <a:cs typeface="Arial"/>
              </a:rPr>
              <a:t>TAM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kolejne </a:t>
            </a:r>
            <a:r>
              <a:rPr sz="1400" spc="-5" dirty="0">
                <a:latin typeface="Arial"/>
                <a:cs typeface="Arial"/>
              </a:rPr>
              <a:t>składniki, </a:t>
            </a:r>
            <a:r>
              <a:rPr sz="1400" spc="-20" dirty="0">
                <a:latin typeface="Arial"/>
                <a:cs typeface="Arial"/>
              </a:rPr>
              <a:t>ważne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perspektywy </a:t>
            </a:r>
            <a:r>
              <a:rPr sz="1400" spc="-5" dirty="0">
                <a:latin typeface="Arial"/>
                <a:cs typeface="Arial"/>
              </a:rPr>
              <a:t>sieci </a:t>
            </a:r>
            <a:r>
              <a:rPr sz="1400" spc="-15" dirty="0">
                <a:latin typeface="Arial"/>
                <a:cs typeface="Arial"/>
              </a:rPr>
              <a:t>Internet:  </a:t>
            </a:r>
            <a:r>
              <a:rPr sz="1400" spc="-5" dirty="0">
                <a:latin typeface="Arial"/>
                <a:cs typeface="Arial"/>
              </a:rPr>
              <a:t>jakość </a:t>
            </a:r>
            <a:r>
              <a:rPr sz="1400" spc="-15" dirty="0">
                <a:latin typeface="Arial"/>
                <a:cs typeface="Arial"/>
              </a:rPr>
              <a:t>systemu, </a:t>
            </a:r>
            <a:r>
              <a:rPr sz="1400" spc="-5" dirty="0">
                <a:latin typeface="Arial"/>
                <a:cs typeface="Arial"/>
              </a:rPr>
              <a:t>jakość </a:t>
            </a:r>
            <a:r>
              <a:rPr sz="1400" spc="-10" dirty="0">
                <a:latin typeface="Arial"/>
                <a:cs typeface="Arial"/>
              </a:rPr>
              <a:t>informacji </a:t>
            </a:r>
            <a:r>
              <a:rPr sz="1400" spc="-5" dirty="0">
                <a:latin typeface="Arial"/>
                <a:cs typeface="Arial"/>
              </a:rPr>
              <a:t>i jakość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usług.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299085" marR="1339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Składniki te </a:t>
            </a:r>
            <a:r>
              <a:rPr sz="1400" spc="-15" dirty="0">
                <a:latin typeface="Arial"/>
                <a:cs typeface="Arial"/>
              </a:rPr>
              <a:t>zostały zapożyczone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zaktualizowanego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spc="-5" dirty="0">
                <a:latin typeface="Arial"/>
                <a:cs typeface="Arial"/>
              </a:rPr>
              <a:t>sukcesu </a:t>
            </a:r>
            <a:r>
              <a:rPr sz="1400" spc="-15" dirty="0">
                <a:latin typeface="Arial"/>
                <a:cs typeface="Arial"/>
              </a:rPr>
              <a:t>systemów  informacyjnych DeLone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McLean, </a:t>
            </a:r>
            <a:r>
              <a:rPr sz="1400" spc="-10" dirty="0">
                <a:latin typeface="Arial"/>
                <a:cs typeface="Arial"/>
              </a:rPr>
              <a:t>którego </a:t>
            </a:r>
            <a:r>
              <a:rPr sz="1400" spc="-15" dirty="0">
                <a:latin typeface="Arial"/>
                <a:cs typeface="Arial"/>
              </a:rPr>
              <a:t>podstawowa wersja, zawierająca </a:t>
            </a:r>
            <a:r>
              <a:rPr sz="1400" spc="-5" dirty="0">
                <a:latin typeface="Arial"/>
                <a:cs typeface="Arial"/>
              </a:rPr>
              <a:t>jakość </a:t>
            </a:r>
            <a:r>
              <a:rPr sz="1400" spc="-15" dirty="0">
                <a:latin typeface="Arial"/>
                <a:cs typeface="Arial"/>
              </a:rPr>
              <a:t>systemu </a:t>
            </a:r>
            <a:r>
              <a:rPr sz="1400" spc="-5" dirty="0">
                <a:latin typeface="Arial"/>
                <a:cs typeface="Arial"/>
              </a:rPr>
              <a:t>i  jakość </a:t>
            </a:r>
            <a:r>
              <a:rPr sz="1400" spc="-10" dirty="0">
                <a:latin typeface="Arial"/>
                <a:cs typeface="Arial"/>
              </a:rPr>
              <a:t>informacji, </a:t>
            </a:r>
            <a:r>
              <a:rPr sz="1400" spc="-15" dirty="0">
                <a:latin typeface="Arial"/>
                <a:cs typeface="Arial"/>
              </a:rPr>
              <a:t>została wykorzystana przy budowie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5" dirty="0">
                <a:latin typeface="Arial"/>
                <a:cs typeface="Arial"/>
              </a:rPr>
              <a:t>Web </a:t>
            </a:r>
            <a:r>
              <a:rPr sz="1400" spc="-10" dirty="0">
                <a:latin typeface="Arial"/>
                <a:cs typeface="Arial"/>
              </a:rPr>
              <a:t>Portal </a:t>
            </a:r>
            <a:r>
              <a:rPr sz="1400" spc="-5" dirty="0">
                <a:latin typeface="Arial"/>
                <a:cs typeface="Arial"/>
              </a:rPr>
              <a:t>Site </a:t>
            </a:r>
            <a:r>
              <a:rPr sz="1400" spc="-10" dirty="0">
                <a:latin typeface="Arial"/>
                <a:cs typeface="Arial"/>
              </a:rPr>
              <a:t>Quality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[2][3].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900">
              <a:latin typeface="Arial"/>
              <a:cs typeface="Arial"/>
            </a:endParaRPr>
          </a:p>
          <a:p>
            <a:pPr marL="523875" lvl="1" indent="-213995">
              <a:lnSpc>
                <a:spcPct val="100000"/>
              </a:lnSpc>
              <a:buAutoNum type="arabicPlain"/>
              <a:tabLst>
                <a:tab pos="524510" algn="l"/>
              </a:tabLst>
            </a:pPr>
            <a:r>
              <a:rPr sz="1200" spc="-5" dirty="0">
                <a:latin typeface="Arial"/>
                <a:cs typeface="Arial"/>
              </a:rPr>
              <a:t>Suh B., Han </a:t>
            </a:r>
            <a:r>
              <a:rPr sz="1200" dirty="0">
                <a:latin typeface="Arial"/>
                <a:cs typeface="Arial"/>
              </a:rPr>
              <a:t>I., </a:t>
            </a:r>
            <a:r>
              <a:rPr sz="1200" spc="-5" dirty="0">
                <a:latin typeface="Arial"/>
                <a:cs typeface="Arial"/>
              </a:rPr>
              <a:t>Effect </a:t>
            </a:r>
            <a:r>
              <a:rPr sz="1200" dirty="0">
                <a:latin typeface="Arial"/>
                <a:cs typeface="Arial"/>
              </a:rPr>
              <a:t>of trust </a:t>
            </a:r>
            <a:r>
              <a:rPr sz="1200" spc="-5" dirty="0">
                <a:latin typeface="Arial"/>
                <a:cs typeface="Arial"/>
              </a:rPr>
              <a:t>on customer </a:t>
            </a:r>
            <a:r>
              <a:rPr sz="1200" dirty="0">
                <a:latin typeface="Arial"/>
                <a:cs typeface="Arial"/>
              </a:rPr>
              <a:t>acceptance of Internet banking. Electronic </a:t>
            </a:r>
            <a:r>
              <a:rPr sz="1200" spc="-10" dirty="0">
                <a:latin typeface="Arial"/>
                <a:cs typeface="Arial"/>
              </a:rPr>
              <a:t>Commerce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marL="31051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and Applications,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1, </a:t>
            </a:r>
            <a:r>
              <a:rPr sz="1200" spc="-5" dirty="0">
                <a:latin typeface="Arial"/>
                <a:cs typeface="Arial"/>
              </a:rPr>
              <a:t>No. </a:t>
            </a:r>
            <a:r>
              <a:rPr sz="1200" spc="5" dirty="0">
                <a:latin typeface="Arial"/>
                <a:cs typeface="Arial"/>
              </a:rPr>
              <a:t>3-4, </a:t>
            </a:r>
            <a:r>
              <a:rPr sz="1200" dirty="0">
                <a:latin typeface="Arial"/>
                <a:cs typeface="Arial"/>
              </a:rPr>
              <a:t>2002, s.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247-263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310515" marR="88900" lvl="1">
              <a:lnSpc>
                <a:spcPct val="100000"/>
              </a:lnSpc>
              <a:buAutoNum type="arabicPlain" startAt="2"/>
              <a:tabLst>
                <a:tab pos="524510" algn="l"/>
              </a:tabLst>
            </a:pPr>
            <a:r>
              <a:rPr sz="1200" dirty="0">
                <a:latin typeface="Arial"/>
                <a:cs typeface="Arial"/>
              </a:rPr>
              <a:t>DeLone </a:t>
            </a:r>
            <a:r>
              <a:rPr sz="1200" spc="-5" dirty="0">
                <a:latin typeface="Arial"/>
                <a:cs typeface="Arial"/>
              </a:rPr>
              <a:t>W.H., LcLean E.R.,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DeLone and McLean Model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spc="-10" dirty="0">
                <a:latin typeface="Arial"/>
                <a:cs typeface="Arial"/>
              </a:rPr>
              <a:t>Systems </a:t>
            </a:r>
            <a:r>
              <a:rPr sz="1200" spc="-5" dirty="0">
                <a:latin typeface="Arial"/>
                <a:cs typeface="Arial"/>
              </a:rPr>
              <a:t>Success: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30" dirty="0">
                <a:latin typeface="Arial"/>
                <a:cs typeface="Arial"/>
              </a:rPr>
              <a:t>Ten-Year  </a:t>
            </a:r>
            <a:r>
              <a:rPr sz="1200" dirty="0">
                <a:latin typeface="Arial"/>
                <a:cs typeface="Arial"/>
              </a:rPr>
              <a:t>Update. Journal of </a:t>
            </a:r>
            <a:r>
              <a:rPr sz="1200" spc="-10" dirty="0">
                <a:latin typeface="Arial"/>
                <a:cs typeface="Arial"/>
              </a:rPr>
              <a:t>Management </a:t>
            </a: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spc="-10" dirty="0">
                <a:latin typeface="Arial"/>
                <a:cs typeface="Arial"/>
              </a:rPr>
              <a:t>Systems,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19, </a:t>
            </a:r>
            <a:r>
              <a:rPr sz="1200" dirty="0">
                <a:latin typeface="Arial"/>
                <a:cs typeface="Arial"/>
              </a:rPr>
              <a:t>No. 4, </a:t>
            </a:r>
            <a:r>
              <a:rPr sz="1200" spc="-5" dirty="0">
                <a:latin typeface="Arial"/>
                <a:cs typeface="Arial"/>
              </a:rPr>
              <a:t>2003,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9-30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AutoNum type="arabicPlain" startAt="2"/>
            </a:pPr>
            <a:endParaRPr sz="1250">
              <a:latin typeface="Arial"/>
              <a:cs typeface="Arial"/>
            </a:endParaRPr>
          </a:p>
          <a:p>
            <a:pPr marL="310515" marR="80010" lvl="1">
              <a:lnSpc>
                <a:spcPct val="100000"/>
              </a:lnSpc>
              <a:buAutoNum type="arabicPlain" startAt="2"/>
              <a:tabLst>
                <a:tab pos="524510" algn="l"/>
              </a:tabLst>
            </a:pPr>
            <a:r>
              <a:rPr sz="1200" dirty="0">
                <a:latin typeface="Arial"/>
                <a:cs typeface="Arial"/>
              </a:rPr>
              <a:t>] Jafari </a:t>
            </a:r>
            <a:r>
              <a:rPr sz="1200" spc="-5" dirty="0">
                <a:latin typeface="Arial"/>
                <a:cs typeface="Arial"/>
              </a:rPr>
              <a:t>S.M., </a:t>
            </a:r>
            <a:r>
              <a:rPr sz="1200" dirty="0">
                <a:latin typeface="Arial"/>
                <a:cs typeface="Arial"/>
              </a:rPr>
              <a:t>Ali </a:t>
            </a:r>
            <a:r>
              <a:rPr sz="1200" spc="-5" dirty="0">
                <a:latin typeface="Arial"/>
                <a:cs typeface="Arial"/>
              </a:rPr>
              <a:t>N.A., Sambasivan </a:t>
            </a:r>
            <a:r>
              <a:rPr sz="1200" spc="-10" dirty="0">
                <a:latin typeface="Arial"/>
                <a:cs typeface="Arial"/>
              </a:rPr>
              <a:t>M., </a:t>
            </a:r>
            <a:r>
              <a:rPr sz="1200" dirty="0">
                <a:latin typeface="Arial"/>
                <a:cs typeface="Arial"/>
              </a:rPr>
              <a:t>Said </a:t>
            </a:r>
            <a:r>
              <a:rPr sz="1200" spc="-35" dirty="0">
                <a:latin typeface="Arial"/>
                <a:cs typeface="Arial"/>
              </a:rPr>
              <a:t>M.F., </a:t>
            </a:r>
            <a:r>
              <a:rPr sz="1200" dirty="0">
                <a:latin typeface="Arial"/>
                <a:cs typeface="Arial"/>
              </a:rPr>
              <a:t>A Respecification </a:t>
            </a:r>
            <a:r>
              <a:rPr sz="1200" spc="-5" dirty="0">
                <a:latin typeface="Arial"/>
                <a:cs typeface="Arial"/>
              </a:rPr>
              <a:t>and Extension </a:t>
            </a:r>
            <a:r>
              <a:rPr sz="1200" dirty="0">
                <a:latin typeface="Arial"/>
                <a:cs typeface="Arial"/>
              </a:rPr>
              <a:t>of DeLone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McLean  Model </a:t>
            </a:r>
            <a:r>
              <a:rPr sz="1200" dirty="0">
                <a:latin typeface="Arial"/>
                <a:cs typeface="Arial"/>
              </a:rPr>
              <a:t>of IS </a:t>
            </a:r>
            <a:r>
              <a:rPr sz="1200" spc="-5" dirty="0">
                <a:latin typeface="Arial"/>
                <a:cs typeface="Arial"/>
              </a:rPr>
              <a:t>Success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the Citizen-centric e-Governance.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International Conference </a:t>
            </a:r>
            <a:r>
              <a:rPr sz="1200" spc="-5" dirty="0">
                <a:latin typeface="Arial"/>
                <a:cs typeface="Arial"/>
              </a:rPr>
              <a:t>on  Information </a:t>
            </a:r>
            <a:r>
              <a:rPr sz="1200" dirty="0">
                <a:latin typeface="Arial"/>
                <a:cs typeface="Arial"/>
              </a:rPr>
              <a:t>Reuse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Integration, </a:t>
            </a:r>
            <a:r>
              <a:rPr sz="1200" spc="-10" dirty="0">
                <a:latin typeface="Arial"/>
                <a:cs typeface="Arial"/>
              </a:rPr>
              <a:t>IEEE,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342-346.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885" y="182956"/>
            <a:ext cx="23368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10" dirty="0"/>
              <a:t> </a:t>
            </a:r>
            <a:r>
              <a:rPr dirty="0"/>
              <a:t>Ahn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437" y="963930"/>
            <a:ext cx="7992109" cy="1731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metody </a:t>
            </a:r>
            <a:r>
              <a:rPr sz="1400" dirty="0">
                <a:latin typeface="Arial"/>
                <a:cs typeface="Arial"/>
              </a:rPr>
              <a:t>Ahn </a:t>
            </a:r>
            <a:r>
              <a:rPr sz="1400" spc="-5" dirty="0">
                <a:latin typeface="Arial"/>
                <a:cs typeface="Arial"/>
              </a:rPr>
              <a:t>dodano również charakterystyki jakości dotyczące </a:t>
            </a:r>
            <a:r>
              <a:rPr sz="1400" spc="-10" dirty="0">
                <a:latin typeface="Arial"/>
                <a:cs typeface="Arial"/>
              </a:rPr>
              <a:t>handlu: </a:t>
            </a:r>
            <a:r>
              <a:rPr sz="1400" spc="-5" dirty="0">
                <a:latin typeface="Arial"/>
                <a:cs typeface="Arial"/>
              </a:rPr>
              <a:t>jakość produktu i </a:t>
            </a:r>
            <a:r>
              <a:rPr sz="1400" dirty="0">
                <a:latin typeface="Arial"/>
                <a:cs typeface="Arial"/>
              </a:rPr>
              <a:t>jego  </a:t>
            </a:r>
            <a:r>
              <a:rPr sz="1400" spc="-5" dirty="0">
                <a:latin typeface="Arial"/>
                <a:cs typeface="Arial"/>
              </a:rPr>
              <a:t>dostawy </a:t>
            </a:r>
            <a:r>
              <a:rPr sz="1400" spc="-10" dirty="0">
                <a:latin typeface="Arial"/>
                <a:cs typeface="Arial"/>
              </a:rPr>
              <a:t>[2]. </a:t>
            </a:r>
            <a:r>
              <a:rPr sz="1400" spc="-5" dirty="0">
                <a:latin typeface="Arial"/>
                <a:cs typeface="Arial"/>
              </a:rPr>
              <a:t>Ostateczny </a:t>
            </a:r>
            <a:r>
              <a:rPr sz="1400" spc="-1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jakości zastosowany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metodzie </a:t>
            </a:r>
            <a:r>
              <a:rPr sz="1400" dirty="0">
                <a:latin typeface="Arial"/>
                <a:cs typeface="Arial"/>
              </a:rPr>
              <a:t>Ahn </a:t>
            </a:r>
            <a:r>
              <a:rPr sz="1400" spc="-5" dirty="0">
                <a:latin typeface="Arial"/>
                <a:cs typeface="Arial"/>
              </a:rPr>
              <a:t>zawiera 8 charakterystyk: </a:t>
            </a:r>
            <a:r>
              <a:rPr sz="1400" spc="5" dirty="0">
                <a:latin typeface="Arial"/>
                <a:cs typeface="Arial"/>
              </a:rPr>
              <a:t>(1)  </a:t>
            </a:r>
            <a:r>
              <a:rPr sz="1400" spc="-5" dirty="0">
                <a:latin typeface="Arial"/>
                <a:cs typeface="Arial"/>
              </a:rPr>
              <a:t>jakość </a:t>
            </a:r>
            <a:r>
              <a:rPr sz="1400" spc="-10" dirty="0">
                <a:latin typeface="Arial"/>
                <a:cs typeface="Arial"/>
              </a:rPr>
              <a:t>systemu, (2) </a:t>
            </a:r>
            <a:r>
              <a:rPr sz="1400" spc="-5" dirty="0">
                <a:latin typeface="Arial"/>
                <a:cs typeface="Arial"/>
              </a:rPr>
              <a:t>jakość informacji,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5" dirty="0">
                <a:latin typeface="Arial"/>
                <a:cs typeface="Arial"/>
              </a:rPr>
              <a:t>jakość usług, </a:t>
            </a:r>
            <a:r>
              <a:rPr sz="1400" spc="-10" dirty="0">
                <a:latin typeface="Arial"/>
                <a:cs typeface="Arial"/>
              </a:rPr>
              <a:t>(4) </a:t>
            </a:r>
            <a:r>
              <a:rPr sz="1400" spc="-5" dirty="0">
                <a:latin typeface="Arial"/>
                <a:cs typeface="Arial"/>
              </a:rPr>
              <a:t>rozrywkowość, (5) </a:t>
            </a:r>
            <a:r>
              <a:rPr sz="1400" spc="-10" dirty="0">
                <a:latin typeface="Arial"/>
                <a:cs typeface="Arial"/>
              </a:rPr>
              <a:t>postrzegana łatwość  użycia, (6) postrzegana przydatność, (7) </a:t>
            </a:r>
            <a:r>
              <a:rPr sz="1400" spc="-5" dirty="0">
                <a:latin typeface="Arial"/>
                <a:cs typeface="Arial"/>
              </a:rPr>
              <a:t>postawy względem użycia i (8) behawioralne </a:t>
            </a:r>
            <a:r>
              <a:rPr sz="1400" dirty="0">
                <a:latin typeface="Arial"/>
                <a:cs typeface="Arial"/>
              </a:rPr>
              <a:t>zamiary  </a:t>
            </a:r>
            <a:r>
              <a:rPr sz="1400" spc="-10" dirty="0">
                <a:latin typeface="Arial"/>
                <a:cs typeface="Arial"/>
              </a:rPr>
              <a:t>użycia. </a:t>
            </a:r>
            <a:r>
              <a:rPr sz="1400" spc="-5" dirty="0">
                <a:latin typeface="Arial"/>
                <a:cs typeface="Arial"/>
              </a:rPr>
              <a:t>Według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dirty="0">
                <a:latin typeface="Arial"/>
                <a:cs typeface="Arial"/>
              </a:rPr>
              <a:t>trzy pierwsze </a:t>
            </a:r>
            <a:r>
              <a:rPr sz="1400" spc="-10" dirty="0">
                <a:latin typeface="Arial"/>
                <a:cs typeface="Arial"/>
              </a:rPr>
              <a:t>charakterystyki dotyczące </a:t>
            </a:r>
            <a:r>
              <a:rPr sz="1400" spc="-5" dirty="0">
                <a:latin typeface="Arial"/>
                <a:cs typeface="Arial"/>
              </a:rPr>
              <a:t>sieci </a:t>
            </a:r>
            <a:r>
              <a:rPr sz="1400" spc="-10" dirty="0">
                <a:latin typeface="Arial"/>
                <a:cs typeface="Arial"/>
              </a:rPr>
              <a:t>Internet (jakość </a:t>
            </a:r>
            <a:r>
              <a:rPr sz="1400" spc="-5" dirty="0">
                <a:latin typeface="Arial"/>
                <a:cs typeface="Arial"/>
              </a:rPr>
              <a:t>systemu,  jakość </a:t>
            </a:r>
            <a:r>
              <a:rPr sz="1400" spc="-10" dirty="0">
                <a:latin typeface="Arial"/>
                <a:cs typeface="Arial"/>
              </a:rPr>
              <a:t>informacji, </a:t>
            </a:r>
            <a:r>
              <a:rPr sz="1400" spc="-5" dirty="0">
                <a:latin typeface="Arial"/>
                <a:cs typeface="Arial"/>
              </a:rPr>
              <a:t>jakość usług) </a:t>
            </a:r>
            <a:r>
              <a:rPr sz="1400" dirty="0">
                <a:latin typeface="Arial"/>
                <a:cs typeface="Arial"/>
              </a:rPr>
              <a:t>mają </a:t>
            </a:r>
            <a:r>
              <a:rPr sz="1400" spc="-10" dirty="0">
                <a:latin typeface="Arial"/>
                <a:cs typeface="Arial"/>
              </a:rPr>
              <a:t>bezpośredni wpływ na </a:t>
            </a:r>
            <a:r>
              <a:rPr sz="1400" dirty="0">
                <a:latin typeface="Arial"/>
                <a:cs typeface="Arial"/>
              </a:rPr>
              <a:t>trzy </a:t>
            </a:r>
            <a:r>
              <a:rPr sz="1400" spc="-10" dirty="0">
                <a:latin typeface="Arial"/>
                <a:cs typeface="Arial"/>
              </a:rPr>
              <a:t>następne </a:t>
            </a:r>
            <a:r>
              <a:rPr sz="1400" spc="-5" dirty="0">
                <a:latin typeface="Arial"/>
                <a:cs typeface="Arial"/>
              </a:rPr>
              <a:t>(rozrywkowość,  </a:t>
            </a:r>
            <a:r>
              <a:rPr sz="1400" spc="-10" dirty="0">
                <a:latin typeface="Arial"/>
                <a:cs typeface="Arial"/>
              </a:rPr>
              <a:t>postrzegana </a:t>
            </a:r>
            <a:r>
              <a:rPr sz="1400" spc="-5" dirty="0">
                <a:latin typeface="Arial"/>
                <a:cs typeface="Arial"/>
              </a:rPr>
              <a:t>łatwość użycia, </a:t>
            </a:r>
            <a:r>
              <a:rPr sz="1400" spc="-10" dirty="0">
                <a:latin typeface="Arial"/>
                <a:cs typeface="Arial"/>
              </a:rPr>
              <a:t>postrzegana </a:t>
            </a:r>
            <a:r>
              <a:rPr sz="1400" spc="-5" dirty="0">
                <a:latin typeface="Arial"/>
                <a:cs typeface="Arial"/>
              </a:rPr>
              <a:t>przydatność) </a:t>
            </a:r>
            <a:r>
              <a:rPr sz="1400" dirty="0">
                <a:latin typeface="Arial"/>
                <a:cs typeface="Arial"/>
              </a:rPr>
              <a:t>oraz </a:t>
            </a:r>
            <a:r>
              <a:rPr sz="1400" spc="-10" dirty="0">
                <a:latin typeface="Arial"/>
                <a:cs typeface="Arial"/>
              </a:rPr>
              <a:t>pośredni wpływ na pozostałe  </a:t>
            </a:r>
            <a:r>
              <a:rPr sz="1400" spc="-15" dirty="0">
                <a:latin typeface="Arial"/>
                <a:cs typeface="Arial"/>
              </a:rPr>
              <a:t>charakterystyki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[3].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755" y="5550509"/>
            <a:ext cx="74999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Źródło:Ahn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T.,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Ryu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Han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I.,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impact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0" dirty="0">
                <a:latin typeface="Arial"/>
                <a:cs typeface="Arial"/>
              </a:rPr>
              <a:t> Web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playfulness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 </a:t>
            </a:r>
            <a:r>
              <a:rPr sz="1200" dirty="0">
                <a:latin typeface="Arial"/>
                <a:cs typeface="Arial"/>
              </a:rPr>
              <a:t>acceptance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online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retailing.  </a:t>
            </a:r>
            <a:r>
              <a:rPr sz="1200" spc="-5" dirty="0">
                <a:latin typeface="Arial"/>
                <a:cs typeface="Arial"/>
              </a:rPr>
              <a:t>Information </a:t>
            </a:r>
            <a:r>
              <a:rPr sz="1200" dirty="0">
                <a:latin typeface="Arial"/>
                <a:cs typeface="Arial"/>
              </a:rPr>
              <a:t>&amp; </a:t>
            </a:r>
            <a:r>
              <a:rPr sz="1200" spc="-10" dirty="0">
                <a:latin typeface="Arial"/>
                <a:cs typeface="Arial"/>
              </a:rPr>
              <a:t>Management,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44, </a:t>
            </a:r>
            <a:r>
              <a:rPr sz="1200" dirty="0">
                <a:latin typeface="Arial"/>
                <a:cs typeface="Arial"/>
              </a:rPr>
              <a:t>No. 3,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1847" y="3165263"/>
            <a:ext cx="4706501" cy="2203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885" y="182956"/>
            <a:ext cx="23368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10" dirty="0"/>
              <a:t> </a:t>
            </a:r>
            <a:r>
              <a:rPr dirty="0"/>
              <a:t>Ahn</a:t>
            </a:r>
          </a:p>
        </p:txBody>
      </p:sp>
      <p:sp>
        <p:nvSpPr>
          <p:cNvPr id="3" name="object 3"/>
          <p:cNvSpPr/>
          <p:nvPr/>
        </p:nvSpPr>
        <p:spPr>
          <a:xfrm>
            <a:off x="26272" y="745127"/>
            <a:ext cx="8774935" cy="3842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479" y="182956"/>
            <a:ext cx="32454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SiteQual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70" y="966978"/>
            <a:ext cx="8121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Metoda </a:t>
            </a:r>
            <a:r>
              <a:rPr sz="1800" dirty="0">
                <a:latin typeface="Arial"/>
                <a:cs typeface="Arial"/>
              </a:rPr>
              <a:t>SiteQual powstała </a:t>
            </a:r>
            <a:r>
              <a:rPr sz="1800" spc="5" dirty="0">
                <a:latin typeface="Arial"/>
                <a:cs typeface="Arial"/>
              </a:rPr>
              <a:t>jako </a:t>
            </a:r>
            <a:r>
              <a:rPr sz="1800" dirty="0">
                <a:latin typeface="Arial"/>
                <a:cs typeface="Arial"/>
              </a:rPr>
              <a:t>połączenie </a:t>
            </a:r>
            <a:r>
              <a:rPr sz="1800" spc="5" dirty="0">
                <a:latin typeface="Arial"/>
                <a:cs typeface="Arial"/>
              </a:rPr>
              <a:t>modeli </a:t>
            </a:r>
            <a:r>
              <a:rPr sz="1800" spc="-10" dirty="0">
                <a:latin typeface="Arial"/>
                <a:cs typeface="Arial"/>
              </a:rPr>
              <a:t>SERVQUAL </a:t>
            </a:r>
            <a:r>
              <a:rPr sz="1800" dirty="0">
                <a:latin typeface="Arial"/>
                <a:cs typeface="Arial"/>
              </a:rPr>
              <a:t>[1] i Data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Quality  [2]. </a:t>
            </a:r>
            <a:r>
              <a:rPr sz="1800" spc="-10" dirty="0">
                <a:latin typeface="Arial"/>
                <a:cs typeface="Arial"/>
              </a:rPr>
              <a:t>Model SERVQUAL </a:t>
            </a:r>
            <a:r>
              <a:rPr sz="1800" spc="-5" dirty="0">
                <a:latin typeface="Arial"/>
                <a:cs typeface="Arial"/>
              </a:rPr>
              <a:t>odzwierciedlać </a:t>
            </a:r>
            <a:r>
              <a:rPr sz="1800" dirty="0">
                <a:latin typeface="Arial"/>
                <a:cs typeface="Arial"/>
              </a:rPr>
              <a:t>miał tutaj jakość usług natomiast </a:t>
            </a:r>
            <a:r>
              <a:rPr sz="1800" spc="-5" dirty="0">
                <a:latin typeface="Arial"/>
                <a:cs typeface="Arial"/>
              </a:rPr>
              <a:t>Data  </a:t>
            </a:r>
            <a:r>
              <a:rPr sz="1800" dirty="0">
                <a:latin typeface="Arial"/>
                <a:cs typeface="Arial"/>
              </a:rPr>
              <a:t>Quality odpowiadać </a:t>
            </a:r>
            <a:r>
              <a:rPr sz="1800" spc="5" dirty="0">
                <a:latin typeface="Arial"/>
                <a:cs typeface="Arial"/>
              </a:rPr>
              <a:t>miał </a:t>
            </a:r>
            <a:r>
              <a:rPr sz="1800" spc="-10" dirty="0">
                <a:latin typeface="Arial"/>
                <a:cs typeface="Arial"/>
              </a:rPr>
              <a:t>za </a:t>
            </a:r>
            <a:r>
              <a:rPr sz="1800" spc="5" dirty="0">
                <a:latin typeface="Arial"/>
                <a:cs typeface="Arial"/>
              </a:rPr>
              <a:t>jakość </a:t>
            </a:r>
            <a:r>
              <a:rPr sz="1800" dirty="0">
                <a:latin typeface="Arial"/>
                <a:cs typeface="Arial"/>
              </a:rPr>
              <a:t>informacji. Łącznie </a:t>
            </a:r>
            <a:r>
              <a:rPr sz="1800" spc="5" dirty="0">
                <a:latin typeface="Arial"/>
                <a:cs typeface="Arial"/>
              </a:rPr>
              <a:t>modele </a:t>
            </a:r>
            <a:r>
              <a:rPr sz="1800" dirty="0">
                <a:latin typeface="Arial"/>
                <a:cs typeface="Arial"/>
              </a:rPr>
              <a:t>te </a:t>
            </a:r>
            <a:r>
              <a:rPr sz="1800" spc="-5" dirty="0">
                <a:latin typeface="Arial"/>
                <a:cs typeface="Arial"/>
              </a:rPr>
              <a:t>zawierały </a:t>
            </a:r>
            <a:r>
              <a:rPr sz="1800" dirty="0">
                <a:latin typeface="Arial"/>
                <a:cs typeface="Arial"/>
              </a:rPr>
              <a:t>43  kryteria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[295].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2131" y="2350057"/>
            <a:ext cx="6982196" cy="223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4370" y="4935092"/>
            <a:ext cx="82994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Udo G.J., </a:t>
            </a:r>
            <a:r>
              <a:rPr sz="1200" spc="-5" dirty="0">
                <a:latin typeface="Arial"/>
                <a:cs typeface="Arial"/>
              </a:rPr>
              <a:t>Bagchi K.K., </a:t>
            </a:r>
            <a:r>
              <a:rPr sz="1200" dirty="0">
                <a:latin typeface="Arial"/>
                <a:cs typeface="Arial"/>
              </a:rPr>
              <a:t>Kirs </a:t>
            </a:r>
            <a:r>
              <a:rPr sz="1200" spc="-30" dirty="0">
                <a:latin typeface="Arial"/>
                <a:cs typeface="Arial"/>
              </a:rPr>
              <a:t>P.J., </a:t>
            </a:r>
            <a:r>
              <a:rPr sz="1200" spc="5" dirty="0">
                <a:latin typeface="Arial"/>
                <a:cs typeface="Arial"/>
              </a:rPr>
              <a:t>Using </a:t>
            </a:r>
            <a:r>
              <a:rPr sz="1200" spc="-10" dirty="0">
                <a:latin typeface="Arial"/>
                <a:cs typeface="Arial"/>
              </a:rPr>
              <a:t>SERVQUAL </a:t>
            </a:r>
            <a:r>
              <a:rPr sz="1200" dirty="0">
                <a:latin typeface="Arial"/>
                <a:cs typeface="Arial"/>
              </a:rPr>
              <a:t>to assess the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10" dirty="0">
                <a:latin typeface="Arial"/>
                <a:cs typeface="Arial"/>
              </a:rPr>
              <a:t>e-learning </a:t>
            </a:r>
            <a:r>
              <a:rPr sz="1200" spc="-5" dirty="0">
                <a:latin typeface="Arial"/>
                <a:cs typeface="Arial"/>
              </a:rPr>
              <a:t>experience. Computers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-10" dirty="0">
                <a:latin typeface="Arial"/>
                <a:cs typeface="Arial"/>
              </a:rPr>
              <a:t>Human  Behavior,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27, </a:t>
            </a:r>
            <a:r>
              <a:rPr sz="1200" dirty="0">
                <a:latin typeface="Arial"/>
                <a:cs typeface="Arial"/>
              </a:rPr>
              <a:t>No. 3,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1272-1283.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12700" marR="320675">
              <a:lnSpc>
                <a:spcPct val="100000"/>
              </a:lnSpc>
              <a:buAutoNum type="arabicPlain"/>
              <a:tabLst>
                <a:tab pos="226060" algn="l"/>
              </a:tabLst>
            </a:pPr>
            <a:r>
              <a:rPr sz="1200" spc="5" dirty="0">
                <a:latin typeface="Arial"/>
                <a:cs typeface="Arial"/>
              </a:rPr>
              <a:t>Wang </a:t>
            </a:r>
            <a:r>
              <a:rPr sz="1200" spc="-30" dirty="0">
                <a:latin typeface="Arial"/>
                <a:cs typeface="Arial"/>
              </a:rPr>
              <a:t>R.Y., </a:t>
            </a:r>
            <a:r>
              <a:rPr sz="1200" dirty="0">
                <a:latin typeface="Arial"/>
                <a:cs typeface="Arial"/>
              </a:rPr>
              <a:t>Strong </a:t>
            </a:r>
            <a:r>
              <a:rPr sz="1200" spc="-5" dirty="0">
                <a:latin typeface="Arial"/>
                <a:cs typeface="Arial"/>
              </a:rPr>
              <a:t>D.M., </a:t>
            </a:r>
            <a:r>
              <a:rPr sz="1200" dirty="0">
                <a:latin typeface="Arial"/>
                <a:cs typeface="Arial"/>
              </a:rPr>
              <a:t>Beyond Accuracy: </a:t>
            </a:r>
            <a:r>
              <a:rPr sz="1200" spc="15" dirty="0">
                <a:latin typeface="Arial"/>
                <a:cs typeface="Arial"/>
              </a:rPr>
              <a:t>What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spc="-5" dirty="0">
                <a:latin typeface="Arial"/>
                <a:cs typeface="Arial"/>
              </a:rPr>
              <a:t>Means </a:t>
            </a:r>
            <a:r>
              <a:rPr sz="1200" dirty="0">
                <a:latin typeface="Arial"/>
                <a:cs typeface="Arial"/>
              </a:rPr>
              <a:t>to Data </a:t>
            </a:r>
            <a:r>
              <a:rPr sz="1200" spc="-5" dirty="0">
                <a:latin typeface="Arial"/>
                <a:cs typeface="Arial"/>
              </a:rPr>
              <a:t>Consumers. </a:t>
            </a:r>
            <a:r>
              <a:rPr sz="1200" dirty="0">
                <a:latin typeface="Arial"/>
                <a:cs typeface="Arial"/>
              </a:rPr>
              <a:t>Journal of </a:t>
            </a:r>
            <a:r>
              <a:rPr sz="1200" spc="-5" dirty="0">
                <a:latin typeface="Arial"/>
                <a:cs typeface="Arial"/>
              </a:rPr>
              <a:t>Management  Information </a:t>
            </a:r>
            <a:r>
              <a:rPr sz="1200" spc="-10" dirty="0">
                <a:latin typeface="Arial"/>
                <a:cs typeface="Arial"/>
              </a:rPr>
              <a:t>Systems,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12, </a:t>
            </a:r>
            <a:r>
              <a:rPr sz="1200" dirty="0">
                <a:latin typeface="Arial"/>
                <a:cs typeface="Arial"/>
              </a:rPr>
              <a:t>No. 4, </a:t>
            </a:r>
            <a:r>
              <a:rPr sz="1200" spc="-5" dirty="0">
                <a:latin typeface="Arial"/>
                <a:cs typeface="Arial"/>
              </a:rPr>
              <a:t>1996,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5-33.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479" y="182956"/>
            <a:ext cx="32454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SiteQual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791" y="1080261"/>
            <a:ext cx="809434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70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 ramach </a:t>
            </a:r>
            <a:r>
              <a:rPr sz="1800" spc="-5" dirty="0">
                <a:latin typeface="Arial"/>
                <a:cs typeface="Arial"/>
              </a:rPr>
              <a:t>tworzenia </a:t>
            </a:r>
            <a:r>
              <a:rPr sz="1800" dirty="0">
                <a:latin typeface="Arial"/>
                <a:cs typeface="Arial"/>
              </a:rPr>
              <a:t>metody SiteQual </a:t>
            </a:r>
            <a:r>
              <a:rPr sz="1800" spc="-5" dirty="0">
                <a:latin typeface="Arial"/>
                <a:cs typeface="Arial"/>
              </a:rPr>
              <a:t>użytkownicy </a:t>
            </a:r>
            <a:r>
              <a:rPr sz="1800" dirty="0">
                <a:latin typeface="Arial"/>
                <a:cs typeface="Arial"/>
              </a:rPr>
              <a:t>w badaniu </a:t>
            </a:r>
            <a:r>
              <a:rPr sz="1800" spc="-5" dirty="0">
                <a:latin typeface="Arial"/>
                <a:cs typeface="Arial"/>
              </a:rPr>
              <a:t>pilotażowym  </a:t>
            </a:r>
            <a:r>
              <a:rPr sz="1800" spc="5" dirty="0">
                <a:latin typeface="Arial"/>
                <a:cs typeface="Arial"/>
              </a:rPr>
              <a:t>oceniali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5" dirty="0">
                <a:latin typeface="Arial"/>
                <a:cs typeface="Arial"/>
              </a:rPr>
              <a:t>ankiecie </a:t>
            </a:r>
            <a:r>
              <a:rPr sz="1800" dirty="0">
                <a:latin typeface="Arial"/>
                <a:cs typeface="Arial"/>
              </a:rPr>
              <a:t>każde kryterium. Ocena ta polegała na </a:t>
            </a:r>
            <a:r>
              <a:rPr sz="1800" spc="5" dirty="0">
                <a:latin typeface="Arial"/>
                <a:cs typeface="Arial"/>
              </a:rPr>
              <a:t>określeniu:  </a:t>
            </a:r>
            <a:r>
              <a:rPr sz="1800" dirty="0">
                <a:latin typeface="Arial"/>
                <a:cs typeface="Arial"/>
              </a:rPr>
              <a:t>minimalnego akceptowalnego, oczekiwanego </a:t>
            </a:r>
            <a:r>
              <a:rPr sz="1800" spc="-5" dirty="0">
                <a:latin typeface="Arial"/>
                <a:cs typeface="Arial"/>
              </a:rPr>
              <a:t>i </a:t>
            </a:r>
            <a:r>
              <a:rPr sz="1800" dirty="0">
                <a:latin typeface="Arial"/>
                <a:cs typeface="Arial"/>
              </a:rPr>
              <a:t>postrzeganego dla danego  </a:t>
            </a:r>
            <a:r>
              <a:rPr sz="1800" spc="-5" dirty="0">
                <a:latin typeface="Arial"/>
                <a:cs typeface="Arial"/>
              </a:rPr>
              <a:t>serwisu </a:t>
            </a:r>
            <a:r>
              <a:rPr sz="1800" spc="5" dirty="0">
                <a:latin typeface="Arial"/>
                <a:cs typeface="Arial"/>
              </a:rPr>
              <a:t>e-commerce </a:t>
            </a:r>
            <a:r>
              <a:rPr sz="1800" dirty="0">
                <a:latin typeface="Arial"/>
                <a:cs typeface="Arial"/>
              </a:rPr>
              <a:t>poziomu </a:t>
            </a:r>
            <a:r>
              <a:rPr sz="1800" spc="5" dirty="0">
                <a:latin typeface="Arial"/>
                <a:cs typeface="Arial"/>
              </a:rPr>
              <a:t>jakości </a:t>
            </a:r>
            <a:r>
              <a:rPr sz="1800" dirty="0">
                <a:latin typeface="Arial"/>
                <a:cs typeface="Arial"/>
              </a:rPr>
              <a:t>dla danego kryterium. W </a:t>
            </a:r>
            <a:r>
              <a:rPr sz="1800" spc="5" dirty="0">
                <a:latin typeface="Arial"/>
                <a:cs typeface="Arial"/>
              </a:rPr>
              <a:t>efekcie</a:t>
            </a:r>
            <a:r>
              <a:rPr sz="1800" spc="-3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tego  badania usunięto </a:t>
            </a:r>
            <a:r>
              <a:rPr sz="1800" spc="-10" dirty="0">
                <a:latin typeface="Arial"/>
                <a:cs typeface="Arial"/>
              </a:rPr>
              <a:t>wybrane </a:t>
            </a:r>
            <a:r>
              <a:rPr sz="1800" dirty="0">
                <a:latin typeface="Arial"/>
                <a:cs typeface="Arial"/>
              </a:rPr>
              <a:t>kryteria jakości oraz </a:t>
            </a:r>
            <a:r>
              <a:rPr sz="1800" spc="-5" dirty="0">
                <a:latin typeface="Arial"/>
                <a:cs typeface="Arial"/>
              </a:rPr>
              <a:t>przeorganizowano  </a:t>
            </a:r>
            <a:r>
              <a:rPr sz="1800" dirty="0">
                <a:latin typeface="Arial"/>
                <a:cs typeface="Arial"/>
              </a:rPr>
              <a:t>poszczególne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charakterystyki.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 marR="1803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 </a:t>
            </a:r>
            <a:r>
              <a:rPr sz="1800" spc="-5" dirty="0">
                <a:latin typeface="Arial"/>
                <a:cs typeface="Arial"/>
              </a:rPr>
              <a:t>wyniku </a:t>
            </a:r>
            <a:r>
              <a:rPr sz="1800" dirty="0">
                <a:latin typeface="Arial"/>
                <a:cs typeface="Arial"/>
              </a:rPr>
              <a:t>analizy </a:t>
            </a:r>
            <a:r>
              <a:rPr sz="1800" spc="-15" dirty="0">
                <a:latin typeface="Arial"/>
                <a:cs typeface="Arial"/>
              </a:rPr>
              <a:t>kryteriów, </a:t>
            </a:r>
            <a:r>
              <a:rPr sz="1800" dirty="0">
                <a:latin typeface="Arial"/>
                <a:cs typeface="Arial"/>
              </a:rPr>
              <a:t>które </a:t>
            </a:r>
            <a:r>
              <a:rPr sz="1800" spc="-5" dirty="0">
                <a:latin typeface="Arial"/>
                <a:cs typeface="Arial"/>
              </a:rPr>
              <a:t>zapewniają </a:t>
            </a:r>
            <a:r>
              <a:rPr sz="1800" spc="5" dirty="0">
                <a:latin typeface="Arial"/>
                <a:cs typeface="Arial"/>
              </a:rPr>
              <a:t>minimalny </a:t>
            </a:r>
            <a:r>
              <a:rPr sz="1800" dirty="0">
                <a:latin typeface="Arial"/>
                <a:cs typeface="Arial"/>
              </a:rPr>
              <a:t>akceptowalny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poziom  </a:t>
            </a:r>
            <a:r>
              <a:rPr sz="1800" spc="5" dirty="0">
                <a:latin typeface="Arial"/>
                <a:cs typeface="Arial"/>
              </a:rPr>
              <a:t>jakości, </a:t>
            </a:r>
            <a:r>
              <a:rPr sz="1800" dirty="0">
                <a:latin typeface="Arial"/>
                <a:cs typeface="Arial"/>
              </a:rPr>
              <a:t>otrzymano 4 charakterystyki: (1) rzetelność, (2)</a:t>
            </a:r>
            <a:r>
              <a:rPr sz="1800" spc="-2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zapewniana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przystępność, (3) postrzegana </a:t>
            </a:r>
            <a:r>
              <a:rPr sz="1800" spc="-5" dirty="0">
                <a:latin typeface="Arial"/>
                <a:cs typeface="Arial"/>
              </a:rPr>
              <a:t>użyteczność, </a:t>
            </a:r>
            <a:r>
              <a:rPr sz="1800" dirty="0">
                <a:latin typeface="Arial"/>
                <a:cs typeface="Arial"/>
              </a:rPr>
              <a:t>(4) </a:t>
            </a:r>
            <a:r>
              <a:rPr sz="1800" spc="-5" dirty="0">
                <a:latin typeface="Arial"/>
                <a:cs typeface="Arial"/>
              </a:rPr>
              <a:t>wiarygodność. </a:t>
            </a:r>
            <a:r>
              <a:rPr sz="1800" dirty="0">
                <a:latin typeface="Arial"/>
                <a:cs typeface="Arial"/>
              </a:rPr>
              <a:t>Natomiast  analiza kryteriów zapewniających oczekiwany poziom </a:t>
            </a:r>
            <a:r>
              <a:rPr sz="1800" spc="5" dirty="0">
                <a:latin typeface="Arial"/>
                <a:cs typeface="Arial"/>
              </a:rPr>
              <a:t>jakości </a:t>
            </a:r>
            <a:r>
              <a:rPr sz="1800" spc="-5" dirty="0">
                <a:latin typeface="Arial"/>
                <a:cs typeface="Arial"/>
              </a:rPr>
              <a:t>pozwoliła</a:t>
            </a:r>
            <a:r>
              <a:rPr sz="1800" spc="-2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uzyskać  7 charakterystyk, z których część </a:t>
            </a:r>
            <a:r>
              <a:rPr sz="1800" spc="5" dirty="0">
                <a:latin typeface="Arial"/>
                <a:cs typeface="Arial"/>
              </a:rPr>
              <a:t>jest </a:t>
            </a:r>
            <a:r>
              <a:rPr sz="1800" dirty="0">
                <a:latin typeface="Arial"/>
                <a:cs typeface="Arial"/>
              </a:rPr>
              <a:t>podcharakterystykami </a:t>
            </a:r>
            <a:r>
              <a:rPr sz="1800" spc="-5" dirty="0">
                <a:latin typeface="Arial"/>
                <a:cs typeface="Arial"/>
              </a:rPr>
              <a:t>wcześniej  wyodrębnionych </a:t>
            </a:r>
            <a:r>
              <a:rPr sz="1800" dirty="0">
                <a:latin typeface="Arial"/>
                <a:cs typeface="Arial"/>
              </a:rPr>
              <a:t>charakterystyk: (1) rzetelność, (2) </a:t>
            </a:r>
            <a:r>
              <a:rPr sz="1800" spc="-5" dirty="0">
                <a:latin typeface="Arial"/>
                <a:cs typeface="Arial"/>
              </a:rPr>
              <a:t>zapewniana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przystępność,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(3) materialność, (4) nawigacja, (5) odpowiednia prezentacja, (6)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precyzja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informacji, (7) </a:t>
            </a:r>
            <a:r>
              <a:rPr sz="1800" spc="-5" dirty="0">
                <a:latin typeface="Arial"/>
                <a:cs typeface="Arial"/>
              </a:rPr>
              <a:t>bezpieczeństwo. Do poszczególnych </a:t>
            </a:r>
            <a:r>
              <a:rPr sz="1800" dirty="0">
                <a:latin typeface="Arial"/>
                <a:cs typeface="Arial"/>
              </a:rPr>
              <a:t>charakterystyk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przypisano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łącznie 28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kryteriów.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479" y="182956"/>
            <a:ext cx="32454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SiteQual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412" y="864235"/>
            <a:ext cx="8296275" cy="3686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69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/>
                <a:cs typeface="Arial"/>
              </a:rPr>
              <a:t>Podobnie </a:t>
            </a:r>
            <a:r>
              <a:rPr sz="1600" dirty="0">
                <a:latin typeface="Arial"/>
                <a:cs typeface="Arial"/>
              </a:rPr>
              <a:t>jak </a:t>
            </a:r>
            <a:r>
              <a:rPr sz="1600" spc="-15" dirty="0">
                <a:latin typeface="Arial"/>
                <a:cs typeface="Arial"/>
              </a:rPr>
              <a:t>we </a:t>
            </a:r>
            <a:r>
              <a:rPr sz="1600" spc="-5" dirty="0">
                <a:latin typeface="Arial"/>
                <a:cs typeface="Arial"/>
              </a:rPr>
              <a:t>wcześniej omówionych </a:t>
            </a:r>
            <a:r>
              <a:rPr sz="1600" dirty="0">
                <a:latin typeface="Arial"/>
                <a:cs typeface="Arial"/>
              </a:rPr>
              <a:t>metodach, tak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dirty="0">
                <a:latin typeface="Arial"/>
                <a:cs typeface="Arial"/>
              </a:rPr>
              <a:t>tutaj, </a:t>
            </a:r>
            <a:r>
              <a:rPr sz="1600" spc="-5" dirty="0">
                <a:latin typeface="Arial"/>
                <a:cs typeface="Arial"/>
              </a:rPr>
              <a:t>użytkownicy określają  zgodność każdego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kryteriów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rzeczywistością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ankietach </a:t>
            </a:r>
            <a:r>
              <a:rPr sz="1600" spc="-5" dirty="0">
                <a:latin typeface="Arial"/>
                <a:cs typeface="Arial"/>
              </a:rPr>
              <a:t>za </a:t>
            </a:r>
            <a:r>
              <a:rPr sz="1600" dirty="0">
                <a:latin typeface="Arial"/>
                <a:cs typeface="Arial"/>
              </a:rPr>
              <a:t>pomocą skali</a:t>
            </a:r>
            <a:r>
              <a:rPr sz="1600" spc="-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punktowej.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3492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Wykorzystywana </a:t>
            </a:r>
            <a:r>
              <a:rPr sz="1600" dirty="0">
                <a:latin typeface="Arial"/>
                <a:cs typeface="Arial"/>
              </a:rPr>
              <a:t>jest tutaj </a:t>
            </a:r>
            <a:r>
              <a:rPr sz="1600" spc="-5" dirty="0">
                <a:latin typeface="Arial"/>
                <a:cs typeface="Arial"/>
              </a:rPr>
              <a:t>jednak </a:t>
            </a:r>
            <a:r>
              <a:rPr sz="1600" dirty="0">
                <a:latin typeface="Arial"/>
                <a:cs typeface="Arial"/>
              </a:rPr>
              <a:t>9 </a:t>
            </a:r>
            <a:r>
              <a:rPr sz="1600" spc="-5" dirty="0">
                <a:latin typeface="Arial"/>
                <a:cs typeface="Arial"/>
              </a:rPr>
              <a:t>stopniowa </a:t>
            </a:r>
            <a:r>
              <a:rPr sz="1600" dirty="0">
                <a:latin typeface="Arial"/>
                <a:cs typeface="Arial"/>
              </a:rPr>
              <a:t>skala </a:t>
            </a:r>
            <a:r>
              <a:rPr sz="1600" spc="-5" dirty="0">
                <a:latin typeface="Arial"/>
                <a:cs typeface="Arial"/>
              </a:rPr>
              <a:t>ocen.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tej </a:t>
            </a:r>
            <a:r>
              <a:rPr sz="1600" spc="-5" dirty="0">
                <a:latin typeface="Arial"/>
                <a:cs typeface="Arial"/>
              </a:rPr>
              <a:t>nie </a:t>
            </a:r>
            <a:r>
              <a:rPr sz="1600" spc="5" dirty="0">
                <a:latin typeface="Arial"/>
                <a:cs typeface="Arial"/>
              </a:rPr>
              <a:t>są  </a:t>
            </a:r>
            <a:r>
              <a:rPr sz="1600" spc="-10" dirty="0">
                <a:latin typeface="Arial"/>
                <a:cs typeface="Arial"/>
              </a:rPr>
              <a:t>zdefiniowane wagi </a:t>
            </a:r>
            <a:r>
              <a:rPr sz="1600" spc="-5" dirty="0">
                <a:latin typeface="Arial"/>
                <a:cs typeface="Arial"/>
              </a:rPr>
              <a:t>poszczególnych </a:t>
            </a:r>
            <a:r>
              <a:rPr sz="1600" spc="-15" dirty="0">
                <a:latin typeface="Arial"/>
                <a:cs typeface="Arial"/>
              </a:rPr>
              <a:t>kryteriów, </a:t>
            </a:r>
            <a:r>
              <a:rPr sz="1600" spc="-10" dirty="0">
                <a:latin typeface="Arial"/>
                <a:cs typeface="Arial"/>
              </a:rPr>
              <a:t>wobec </a:t>
            </a:r>
            <a:r>
              <a:rPr sz="1600" spc="-5" dirty="0">
                <a:latin typeface="Arial"/>
                <a:cs typeface="Arial"/>
              </a:rPr>
              <a:t>czego wszystkie one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spc="-5" dirty="0">
                <a:latin typeface="Arial"/>
                <a:cs typeface="Arial"/>
              </a:rPr>
              <a:t>jednakowo  </a:t>
            </a:r>
            <a:r>
              <a:rPr sz="1600" dirty="0">
                <a:latin typeface="Arial"/>
                <a:cs typeface="Arial"/>
              </a:rPr>
              <a:t>istotne.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Model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stosowany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SiteQual, </a:t>
            </a:r>
            <a:r>
              <a:rPr sz="1600" spc="-5" dirty="0">
                <a:latin typeface="Arial"/>
                <a:cs typeface="Arial"/>
              </a:rPr>
              <a:t>podobnie </a:t>
            </a:r>
            <a:r>
              <a:rPr sz="1600" dirty="0">
                <a:latin typeface="Arial"/>
                <a:cs typeface="Arial"/>
              </a:rPr>
              <a:t>jak model </a:t>
            </a:r>
            <a:r>
              <a:rPr sz="1600" spc="15" dirty="0">
                <a:latin typeface="Arial"/>
                <a:cs typeface="Arial"/>
              </a:rPr>
              <a:t>Web </a:t>
            </a:r>
            <a:r>
              <a:rPr sz="1600" dirty="0">
                <a:latin typeface="Arial"/>
                <a:cs typeface="Arial"/>
              </a:rPr>
              <a:t>Portal </a:t>
            </a:r>
            <a:r>
              <a:rPr sz="1600" spc="5" dirty="0">
                <a:latin typeface="Arial"/>
                <a:cs typeface="Arial"/>
              </a:rPr>
              <a:t>Site </a:t>
            </a:r>
            <a:r>
              <a:rPr sz="1600" spc="-15" dirty="0">
                <a:latin typeface="Arial"/>
                <a:cs typeface="Arial"/>
              </a:rPr>
              <a:t>Quality,  </a:t>
            </a:r>
            <a:r>
              <a:rPr sz="1600" dirty="0">
                <a:latin typeface="Arial"/>
                <a:cs typeface="Arial"/>
              </a:rPr>
              <a:t>został </a:t>
            </a:r>
            <a:r>
              <a:rPr sz="1600" spc="-10" dirty="0">
                <a:latin typeface="Arial"/>
                <a:cs typeface="Arial"/>
              </a:rPr>
              <a:t>utworzony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wykorzystaniem analizy składowych </a:t>
            </a:r>
            <a:r>
              <a:rPr sz="1600" spc="-10" dirty="0">
                <a:latin typeface="Arial"/>
                <a:cs typeface="Arial"/>
              </a:rPr>
              <a:t>głównych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rotacją </a:t>
            </a:r>
            <a:r>
              <a:rPr sz="1600" spc="-5" dirty="0">
                <a:latin typeface="Arial"/>
                <a:cs typeface="Arial"/>
              </a:rPr>
              <a:t>varimax. Analiza  składowych </a:t>
            </a:r>
            <a:r>
              <a:rPr sz="1600" spc="-10" dirty="0">
                <a:latin typeface="Arial"/>
                <a:cs typeface="Arial"/>
              </a:rPr>
              <a:t>głównych wraz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rotacją </a:t>
            </a:r>
            <a:r>
              <a:rPr sz="1600" dirty="0">
                <a:latin typeface="Arial"/>
                <a:cs typeface="Arial"/>
              </a:rPr>
              <a:t>varimax </a:t>
            </a:r>
            <a:r>
              <a:rPr sz="1600" spc="-5" dirty="0">
                <a:latin typeface="Arial"/>
                <a:cs typeface="Arial"/>
              </a:rPr>
              <a:t>została zastosowana do </a:t>
            </a:r>
            <a:r>
              <a:rPr sz="1600" spc="-10" dirty="0">
                <a:latin typeface="Arial"/>
                <a:cs typeface="Arial"/>
              </a:rPr>
              <a:t>wyodrębnienia  </a:t>
            </a:r>
            <a:r>
              <a:rPr sz="1600" dirty="0">
                <a:latin typeface="Arial"/>
                <a:cs typeface="Arial"/>
              </a:rPr>
              <a:t>charakterystyk jakości i </a:t>
            </a:r>
            <a:r>
              <a:rPr sz="1600" spc="-5" dirty="0">
                <a:latin typeface="Arial"/>
                <a:cs typeface="Arial"/>
              </a:rPr>
              <a:t>przypisania </a:t>
            </a:r>
            <a:r>
              <a:rPr sz="1600" dirty="0">
                <a:latin typeface="Arial"/>
                <a:cs typeface="Arial"/>
              </a:rPr>
              <a:t>do nich </a:t>
            </a:r>
            <a:r>
              <a:rPr sz="1600" spc="-5" dirty="0">
                <a:latin typeface="Arial"/>
                <a:cs typeface="Arial"/>
              </a:rPr>
              <a:t>poszczególnych </a:t>
            </a:r>
            <a:r>
              <a:rPr sz="1600" spc="-15" dirty="0">
                <a:latin typeface="Arial"/>
                <a:cs typeface="Arial"/>
              </a:rPr>
              <a:t>kryteriów. </a:t>
            </a:r>
            <a:r>
              <a:rPr sz="1600" dirty="0">
                <a:latin typeface="Arial"/>
                <a:cs typeface="Arial"/>
              </a:rPr>
              <a:t>Spójność i </a:t>
            </a:r>
            <a:r>
              <a:rPr sz="1600" spc="-5" dirty="0">
                <a:latin typeface="Arial"/>
                <a:cs typeface="Arial"/>
              </a:rPr>
              <a:t>rzetelność  ankiet została </a:t>
            </a:r>
            <a:r>
              <a:rPr sz="1600" dirty="0">
                <a:latin typeface="Arial"/>
                <a:cs typeface="Arial"/>
              </a:rPr>
              <a:t>natomiast </a:t>
            </a:r>
            <a:r>
              <a:rPr sz="1600" spc="-10" dirty="0">
                <a:latin typeface="Arial"/>
                <a:cs typeface="Arial"/>
              </a:rPr>
              <a:t>zweryfikowana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użyciem współczynnika </a:t>
            </a:r>
            <a:r>
              <a:rPr sz="1600" dirty="0">
                <a:latin typeface="Arial"/>
                <a:cs typeface="Arial"/>
              </a:rPr>
              <a:t>alfa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Cronbacha.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Model </a:t>
            </a:r>
            <a:r>
              <a:rPr sz="1600" dirty="0">
                <a:latin typeface="Arial"/>
                <a:cs typeface="Arial"/>
              </a:rPr>
              <a:t>ten </a:t>
            </a:r>
            <a:r>
              <a:rPr sz="1600" spc="-10" dirty="0">
                <a:latin typeface="Arial"/>
                <a:cs typeface="Arial"/>
              </a:rPr>
              <a:t>utworzono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oparciu </a:t>
            </a:r>
            <a:r>
              <a:rPr sz="1600" spc="5" dirty="0">
                <a:latin typeface="Arial"/>
                <a:cs typeface="Arial"/>
              </a:rPr>
              <a:t>o </a:t>
            </a:r>
            <a:r>
              <a:rPr sz="1600" dirty="0">
                <a:latin typeface="Arial"/>
                <a:cs typeface="Arial"/>
              </a:rPr>
              <a:t>ankiety dotyczące </a:t>
            </a:r>
            <a:r>
              <a:rPr sz="1600" spc="-5" dirty="0">
                <a:latin typeface="Arial"/>
                <a:cs typeface="Arial"/>
              </a:rPr>
              <a:t>serwisów internetowych </a:t>
            </a:r>
            <a:r>
              <a:rPr sz="1600" dirty="0">
                <a:latin typeface="Arial"/>
                <a:cs typeface="Arial"/>
              </a:rPr>
              <a:t>sklepów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branży </a:t>
            </a:r>
            <a:r>
              <a:rPr sz="1600" spc="-5" dirty="0">
                <a:latin typeface="Arial"/>
                <a:cs typeface="Arial"/>
              </a:rPr>
              <a:t>muzycznej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[1].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733" y="5189601"/>
            <a:ext cx="763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Webb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H.W.,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Webb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L.A.,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SiteQual: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integrated</a:t>
            </a:r>
            <a:r>
              <a:rPr sz="1200" spc="-10" dirty="0">
                <a:latin typeface="Arial"/>
                <a:cs typeface="Arial"/>
              </a:rPr>
              <a:t> measure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Web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site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quality.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Journal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Enterprise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  </a:t>
            </a:r>
            <a:r>
              <a:rPr sz="1200" spc="-10" dirty="0">
                <a:latin typeface="Arial"/>
                <a:cs typeface="Arial"/>
              </a:rPr>
              <a:t>Management,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17, </a:t>
            </a:r>
            <a:r>
              <a:rPr sz="1200" dirty="0">
                <a:latin typeface="Arial"/>
                <a:cs typeface="Arial"/>
              </a:rPr>
              <a:t>No. 6, </a:t>
            </a:r>
            <a:r>
              <a:rPr sz="1200" spc="-5" dirty="0">
                <a:latin typeface="Arial"/>
                <a:cs typeface="Arial"/>
              </a:rPr>
              <a:t>2004,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430-440.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479" y="182956"/>
            <a:ext cx="32454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Metoda</a:t>
            </a:r>
            <a:r>
              <a:rPr spc="-105" dirty="0"/>
              <a:t> </a:t>
            </a:r>
            <a:r>
              <a:rPr dirty="0"/>
              <a:t>SiteQual</a:t>
            </a:r>
          </a:p>
        </p:txBody>
      </p:sp>
      <p:sp>
        <p:nvSpPr>
          <p:cNvPr id="3" name="object 3"/>
          <p:cNvSpPr/>
          <p:nvPr/>
        </p:nvSpPr>
        <p:spPr>
          <a:xfrm>
            <a:off x="54388" y="1080395"/>
            <a:ext cx="9082813" cy="4704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182956"/>
            <a:ext cx="6608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Evaluation</a:t>
            </a:r>
            <a:r>
              <a:rPr spc="-90" dirty="0"/>
              <a:t> </a:t>
            </a:r>
            <a:r>
              <a:rPr dirty="0"/>
              <a:t>Questionnaire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504" y="1019301"/>
            <a:ext cx="7961630" cy="3226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685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/>
                <a:cs typeface="Arial"/>
              </a:rPr>
              <a:t>Podczas opracowywania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dirty="0">
                <a:latin typeface="Arial"/>
                <a:cs typeface="Arial"/>
              </a:rPr>
              <a:t>Website </a:t>
            </a:r>
            <a:r>
              <a:rPr sz="1400" spc="-10" dirty="0">
                <a:latin typeface="Arial"/>
                <a:cs typeface="Arial"/>
              </a:rPr>
              <a:t>Evaluation Questionnaire </a:t>
            </a:r>
            <a:r>
              <a:rPr sz="1400" spc="-15" dirty="0">
                <a:latin typeface="Arial"/>
                <a:cs typeface="Arial"/>
              </a:rPr>
              <a:t>oparto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15" dirty="0">
                <a:latin typeface="Arial"/>
                <a:cs typeface="Arial"/>
              </a:rPr>
              <a:t>kryteriach  </a:t>
            </a:r>
            <a:r>
              <a:rPr sz="1400" spc="-20" dirty="0">
                <a:latin typeface="Arial"/>
                <a:cs typeface="Arial"/>
              </a:rPr>
              <a:t>zawartych </a:t>
            </a:r>
            <a:r>
              <a:rPr sz="1400" spc="-10" dirty="0">
                <a:latin typeface="Arial"/>
                <a:cs typeface="Arial"/>
              </a:rPr>
              <a:t>w modelu </a:t>
            </a:r>
            <a:r>
              <a:rPr sz="1400" dirty="0">
                <a:latin typeface="Arial"/>
                <a:cs typeface="Arial"/>
              </a:rPr>
              <a:t>Website </a:t>
            </a:r>
            <a:r>
              <a:rPr sz="1400" spc="-5" dirty="0">
                <a:latin typeface="Arial"/>
                <a:cs typeface="Arial"/>
              </a:rPr>
              <a:t>User </a:t>
            </a:r>
            <a:r>
              <a:rPr sz="1400" spc="-10" dirty="0">
                <a:latin typeface="Arial"/>
                <a:cs typeface="Arial"/>
              </a:rPr>
              <a:t>Satisfaction. </a:t>
            </a:r>
            <a:r>
              <a:rPr sz="1400" spc="-15" dirty="0">
                <a:latin typeface="Arial"/>
                <a:cs typeface="Arial"/>
              </a:rPr>
              <a:t>Model </a:t>
            </a:r>
            <a:r>
              <a:rPr sz="1400" spc="15" dirty="0">
                <a:latin typeface="Arial"/>
                <a:cs typeface="Arial"/>
              </a:rPr>
              <a:t>WUS </a:t>
            </a:r>
            <a:r>
              <a:rPr sz="1400" spc="-15" dirty="0">
                <a:latin typeface="Arial"/>
                <a:cs typeface="Arial"/>
              </a:rPr>
              <a:t>został </a:t>
            </a:r>
            <a:r>
              <a:rPr sz="1400" spc="-10" dirty="0">
                <a:latin typeface="Arial"/>
                <a:cs typeface="Arial"/>
              </a:rPr>
              <a:t>opracowany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wykorzystaniem  podstawowej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-15" dirty="0">
                <a:latin typeface="Arial"/>
                <a:cs typeface="Arial"/>
              </a:rPr>
              <a:t>myślenia </a:t>
            </a:r>
            <a:r>
              <a:rPr sz="1400" spc="-10" dirty="0">
                <a:latin typeface="Arial"/>
                <a:cs typeface="Arial"/>
              </a:rPr>
              <a:t>na głos, testów retrospektywnych </a:t>
            </a:r>
            <a:r>
              <a:rPr sz="1400" spc="-15" dirty="0">
                <a:latin typeface="Arial"/>
                <a:cs typeface="Arial"/>
              </a:rPr>
              <a:t>oraz </a:t>
            </a:r>
            <a:r>
              <a:rPr sz="1400" spc="-5" dirty="0">
                <a:latin typeface="Arial"/>
                <a:cs typeface="Arial"/>
              </a:rPr>
              <a:t>ankiet. </a:t>
            </a:r>
            <a:r>
              <a:rPr sz="1400" spc="-10" dirty="0">
                <a:latin typeface="Arial"/>
                <a:cs typeface="Arial"/>
              </a:rPr>
              <a:t>W oparciu 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wyniki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testów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użytkownikami zidentyfikowano </a:t>
            </a:r>
            <a:r>
              <a:rPr sz="1400" spc="-60" dirty="0">
                <a:latin typeface="Arial"/>
                <a:cs typeface="Arial"/>
              </a:rPr>
              <a:t>11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jakości, które </a:t>
            </a:r>
            <a:r>
              <a:rPr sz="1400" spc="-10" dirty="0">
                <a:latin typeface="Arial"/>
                <a:cs typeface="Arial"/>
              </a:rPr>
              <a:t>następnie </a:t>
            </a:r>
            <a:r>
              <a:rPr sz="1400" spc="-15" dirty="0">
                <a:latin typeface="Arial"/>
                <a:cs typeface="Arial"/>
              </a:rPr>
              <a:t>zweryfikowano </a:t>
            </a:r>
            <a:r>
              <a:rPr sz="1400" spc="-20" dirty="0">
                <a:latin typeface="Arial"/>
                <a:cs typeface="Arial"/>
              </a:rPr>
              <a:t>za  </a:t>
            </a:r>
            <a:r>
              <a:rPr sz="1400" spc="-10" dirty="0">
                <a:latin typeface="Arial"/>
                <a:cs typeface="Arial"/>
              </a:rPr>
              <a:t>pomocą </a:t>
            </a:r>
            <a:r>
              <a:rPr sz="1400" spc="-15" dirty="0">
                <a:latin typeface="Arial"/>
                <a:cs typeface="Arial"/>
              </a:rPr>
              <a:t>badania ankietowego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jego </a:t>
            </a:r>
            <a:r>
              <a:rPr sz="1400" spc="-15" dirty="0">
                <a:latin typeface="Arial"/>
                <a:cs typeface="Arial"/>
              </a:rPr>
              <a:t>analizy </a:t>
            </a:r>
            <a:r>
              <a:rPr sz="1400" spc="-20" dirty="0">
                <a:latin typeface="Arial"/>
                <a:cs typeface="Arial"/>
              </a:rPr>
              <a:t>prowadzonej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wykorzystaniem </a:t>
            </a:r>
            <a:r>
              <a:rPr sz="1400" spc="-10" dirty="0">
                <a:latin typeface="Arial"/>
                <a:cs typeface="Arial"/>
              </a:rPr>
              <a:t>konfirmacyjnej </a:t>
            </a:r>
            <a:r>
              <a:rPr sz="1400" spc="-15" dirty="0">
                <a:latin typeface="Arial"/>
                <a:cs typeface="Arial"/>
              </a:rPr>
              <a:t>analizy  czynnikowej.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efekcie </a:t>
            </a:r>
            <a:r>
              <a:rPr sz="1400" spc="-20" dirty="0">
                <a:latin typeface="Arial"/>
                <a:cs typeface="Arial"/>
              </a:rPr>
              <a:t>tych </a:t>
            </a:r>
            <a:r>
              <a:rPr sz="1400" spc="-15" dirty="0">
                <a:latin typeface="Arial"/>
                <a:cs typeface="Arial"/>
              </a:rPr>
              <a:t>działań </a:t>
            </a:r>
            <a:r>
              <a:rPr sz="1400" spc="-10" dirty="0">
                <a:latin typeface="Arial"/>
                <a:cs typeface="Arial"/>
              </a:rPr>
              <a:t>struktura modelu </a:t>
            </a:r>
            <a:r>
              <a:rPr sz="1400" spc="15" dirty="0">
                <a:latin typeface="Arial"/>
                <a:cs typeface="Arial"/>
              </a:rPr>
              <a:t>WUS </a:t>
            </a:r>
            <a:r>
              <a:rPr sz="1400" spc="-15" dirty="0">
                <a:latin typeface="Arial"/>
                <a:cs typeface="Arial"/>
              </a:rPr>
              <a:t>została </a:t>
            </a:r>
            <a:r>
              <a:rPr sz="1400" spc="-20" dirty="0">
                <a:latin typeface="Arial"/>
                <a:cs typeface="Arial"/>
              </a:rPr>
              <a:t>złożona </a:t>
            </a:r>
            <a:r>
              <a:rPr sz="1400" spc="-5" dirty="0">
                <a:latin typeface="Arial"/>
                <a:cs typeface="Arial"/>
              </a:rPr>
              <a:t>z 4 </a:t>
            </a:r>
            <a:r>
              <a:rPr sz="1400" spc="-10" dirty="0">
                <a:latin typeface="Arial"/>
                <a:cs typeface="Arial"/>
              </a:rPr>
              <a:t>kategorii  </a:t>
            </a:r>
            <a:r>
              <a:rPr sz="1400" spc="-15" dirty="0">
                <a:latin typeface="Arial"/>
                <a:cs typeface="Arial"/>
              </a:rPr>
              <a:t>zawierających </a:t>
            </a:r>
            <a:r>
              <a:rPr sz="1400" spc="-60" dirty="0">
                <a:latin typeface="Arial"/>
                <a:cs typeface="Arial"/>
              </a:rPr>
              <a:t>11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łącznie </a:t>
            </a:r>
            <a:r>
              <a:rPr sz="1400" spc="-10" dirty="0">
                <a:latin typeface="Arial"/>
                <a:cs typeface="Arial"/>
              </a:rPr>
              <a:t>34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cechy.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 marR="18859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W każdej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20" dirty="0">
                <a:latin typeface="Arial"/>
                <a:cs typeface="Arial"/>
              </a:rPr>
              <a:t>była </a:t>
            </a:r>
            <a:r>
              <a:rPr sz="1400" spc="-15" dirty="0">
                <a:latin typeface="Arial"/>
                <a:cs typeface="Arial"/>
              </a:rPr>
              <a:t>zawarta </a:t>
            </a:r>
            <a:r>
              <a:rPr sz="1400" spc="-10" dirty="0">
                <a:latin typeface="Arial"/>
                <a:cs typeface="Arial"/>
              </a:rPr>
              <a:t>jedna cecha </a:t>
            </a:r>
            <a:r>
              <a:rPr sz="1400" spc="-20" dirty="0">
                <a:latin typeface="Arial"/>
                <a:cs typeface="Arial"/>
              </a:rPr>
              <a:t>negatywna, </a:t>
            </a:r>
            <a:r>
              <a:rPr sz="1400" spc="-5" dirty="0">
                <a:latin typeface="Arial"/>
                <a:cs typeface="Arial"/>
              </a:rPr>
              <a:t>tj. </a:t>
            </a:r>
            <a:r>
              <a:rPr sz="1400" spc="-15" dirty="0">
                <a:latin typeface="Arial"/>
                <a:cs typeface="Arial"/>
              </a:rPr>
              <a:t>zwrócona przeciwnie </a:t>
            </a:r>
            <a:r>
              <a:rPr sz="1400" spc="-10" dirty="0">
                <a:latin typeface="Arial"/>
                <a:cs typeface="Arial"/>
              </a:rPr>
              <a:t>do  </a:t>
            </a:r>
            <a:r>
              <a:rPr sz="1400" spc="-15" dirty="0">
                <a:latin typeface="Arial"/>
                <a:cs typeface="Arial"/>
              </a:rPr>
              <a:t>pozostałych. </a:t>
            </a:r>
            <a:r>
              <a:rPr sz="1400" spc="-10" dirty="0">
                <a:latin typeface="Arial"/>
                <a:cs typeface="Arial"/>
              </a:rPr>
              <a:t>Cechy </a:t>
            </a:r>
            <a:r>
              <a:rPr sz="1400" spc="-20" dirty="0">
                <a:latin typeface="Arial"/>
                <a:cs typeface="Arial"/>
              </a:rPr>
              <a:t>negatywne </a:t>
            </a:r>
            <a:r>
              <a:rPr sz="1400" spc="-5" dirty="0">
                <a:latin typeface="Arial"/>
                <a:cs typeface="Arial"/>
              </a:rPr>
              <a:t>miały </a:t>
            </a:r>
            <a:r>
              <a:rPr sz="1400" spc="-20" dirty="0">
                <a:latin typeface="Arial"/>
                <a:cs typeface="Arial"/>
              </a:rPr>
              <a:t>służyć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weryfikacji </a:t>
            </a:r>
            <a:r>
              <a:rPr sz="1400" spc="-10" dirty="0">
                <a:latin typeface="Arial"/>
                <a:cs typeface="Arial"/>
              </a:rPr>
              <a:t>ocen </a:t>
            </a:r>
            <a:r>
              <a:rPr sz="1400" spc="-15" dirty="0">
                <a:latin typeface="Arial"/>
                <a:cs typeface="Arial"/>
              </a:rPr>
              <a:t>pozostałych </a:t>
            </a:r>
            <a:r>
              <a:rPr sz="1400" spc="-10" dirty="0">
                <a:latin typeface="Arial"/>
                <a:cs typeface="Arial"/>
              </a:rPr>
              <a:t>cech w ramach </a:t>
            </a:r>
            <a:r>
              <a:rPr sz="1400" spc="-15" dirty="0">
                <a:latin typeface="Arial"/>
                <a:cs typeface="Arial"/>
              </a:rPr>
              <a:t>danej  charakterystyki </a:t>
            </a:r>
            <a:r>
              <a:rPr sz="1400" spc="-10" dirty="0">
                <a:latin typeface="Arial"/>
                <a:cs typeface="Arial"/>
              </a:rPr>
              <a:t>w ankiecie </a:t>
            </a:r>
            <a:r>
              <a:rPr sz="1400" spc="-15" dirty="0">
                <a:latin typeface="Arial"/>
                <a:cs typeface="Arial"/>
              </a:rPr>
              <a:t>(np. jeżeli </a:t>
            </a:r>
            <a:r>
              <a:rPr sz="1400" spc="-10" dirty="0">
                <a:latin typeface="Arial"/>
                <a:cs typeface="Arial"/>
              </a:rPr>
              <a:t>cechy </a:t>
            </a:r>
            <a:r>
              <a:rPr sz="1400" spc="-15" dirty="0">
                <a:latin typeface="Arial"/>
                <a:cs typeface="Arial"/>
              </a:rPr>
              <a:t>„serwis </a:t>
            </a:r>
            <a:r>
              <a:rPr sz="1400" spc="-10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łatwy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0" dirty="0">
                <a:latin typeface="Arial"/>
                <a:cs typeface="Arial"/>
              </a:rPr>
              <a:t>użyciu”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„trudno </a:t>
            </a:r>
            <a:r>
              <a:rPr sz="1400" spc="-10" dirty="0">
                <a:latin typeface="Arial"/>
                <a:cs typeface="Arial"/>
              </a:rPr>
              <a:t>obsługuje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ten  </a:t>
            </a:r>
            <a:r>
              <a:rPr sz="1400" spc="-15" dirty="0">
                <a:latin typeface="Arial"/>
                <a:cs typeface="Arial"/>
              </a:rPr>
              <a:t>serwis” otrzymały </a:t>
            </a:r>
            <a:r>
              <a:rPr sz="1400" spc="-5" dirty="0">
                <a:latin typeface="Arial"/>
                <a:cs typeface="Arial"/>
              </a:rPr>
              <a:t>taką samą </a:t>
            </a:r>
            <a:r>
              <a:rPr sz="1400" spc="-15" dirty="0">
                <a:latin typeface="Arial"/>
                <a:cs typeface="Arial"/>
              </a:rPr>
              <a:t>ocenę liczbową, oznaczało </a:t>
            </a:r>
            <a:r>
              <a:rPr sz="1400" spc="-10" dirty="0">
                <a:latin typeface="Arial"/>
                <a:cs typeface="Arial"/>
              </a:rPr>
              <a:t>to, </a:t>
            </a:r>
            <a:r>
              <a:rPr sz="1400" spc="-20" dirty="0">
                <a:latin typeface="Arial"/>
                <a:cs typeface="Arial"/>
              </a:rPr>
              <a:t>że </a:t>
            </a:r>
            <a:r>
              <a:rPr sz="1400" spc="-15" dirty="0">
                <a:latin typeface="Arial"/>
                <a:cs typeface="Arial"/>
              </a:rPr>
              <a:t>dana </a:t>
            </a:r>
            <a:r>
              <a:rPr sz="1400" spc="-10" dirty="0">
                <a:latin typeface="Arial"/>
                <a:cs typeface="Arial"/>
              </a:rPr>
              <a:t>ankieta jest mało </a:t>
            </a:r>
            <a:r>
              <a:rPr sz="1400" spc="-20" dirty="0">
                <a:latin typeface="Arial"/>
                <a:cs typeface="Arial"/>
              </a:rPr>
              <a:t>wiarygodna)  </a:t>
            </a:r>
            <a:r>
              <a:rPr sz="1400" spc="-10" dirty="0">
                <a:latin typeface="Arial"/>
                <a:cs typeface="Arial"/>
              </a:rPr>
              <a:t>[200]. </a:t>
            </a:r>
            <a:r>
              <a:rPr sz="1400" spc="-15" dirty="0">
                <a:latin typeface="Arial"/>
                <a:cs typeface="Arial"/>
              </a:rPr>
              <a:t>Podczas opracowywania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dirty="0">
                <a:latin typeface="Arial"/>
                <a:cs typeface="Arial"/>
              </a:rPr>
              <a:t>Website </a:t>
            </a:r>
            <a:r>
              <a:rPr sz="1400" spc="-10" dirty="0">
                <a:latin typeface="Arial"/>
                <a:cs typeface="Arial"/>
              </a:rPr>
              <a:t>Evaluation Questionnaire </a:t>
            </a:r>
            <a:r>
              <a:rPr sz="1400" spc="-15" dirty="0">
                <a:latin typeface="Arial"/>
                <a:cs typeface="Arial"/>
              </a:rPr>
              <a:t>zidentyfikowano </a:t>
            </a:r>
            <a:r>
              <a:rPr sz="1400" spc="-10" dirty="0">
                <a:latin typeface="Arial"/>
                <a:cs typeface="Arial"/>
              </a:rPr>
              <a:t>cechy  modelu </a:t>
            </a:r>
            <a:r>
              <a:rPr sz="1400" spc="10" dirty="0">
                <a:latin typeface="Arial"/>
                <a:cs typeface="Arial"/>
              </a:rPr>
              <a:t>WUS,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15" dirty="0">
                <a:latin typeface="Arial"/>
                <a:cs typeface="Arial"/>
              </a:rPr>
              <a:t>wymagały </a:t>
            </a:r>
            <a:r>
              <a:rPr sz="1400" spc="-10" dirty="0">
                <a:latin typeface="Arial"/>
                <a:cs typeface="Arial"/>
              </a:rPr>
              <a:t>modyfikacji. </a:t>
            </a:r>
            <a:r>
              <a:rPr sz="1400" spc="-20" dirty="0">
                <a:latin typeface="Arial"/>
                <a:cs typeface="Arial"/>
              </a:rPr>
              <a:t>Uczyniono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w oparciu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20" dirty="0">
                <a:latin typeface="Arial"/>
                <a:cs typeface="Arial"/>
              </a:rPr>
              <a:t>wyniki </a:t>
            </a:r>
            <a:r>
              <a:rPr sz="1400" spc="-15" dirty="0">
                <a:latin typeface="Arial"/>
                <a:cs typeface="Arial"/>
              </a:rPr>
              <a:t>badania wiarygodności  </a:t>
            </a:r>
            <a:r>
              <a:rPr sz="1400" spc="-10" dirty="0">
                <a:latin typeface="Arial"/>
                <a:cs typeface="Arial"/>
              </a:rPr>
              <a:t>ankiet </a:t>
            </a:r>
            <a:r>
              <a:rPr sz="1400" spc="-20" dirty="0">
                <a:latin typeface="Arial"/>
                <a:cs typeface="Arial"/>
              </a:rPr>
              <a:t>za </a:t>
            </a:r>
            <a:r>
              <a:rPr sz="1400" spc="-10" dirty="0">
                <a:latin typeface="Arial"/>
                <a:cs typeface="Arial"/>
              </a:rPr>
              <a:t>pomocą alfy Cronbacha </a:t>
            </a:r>
            <a:r>
              <a:rPr sz="1400" spc="-15" dirty="0">
                <a:latin typeface="Arial"/>
                <a:cs typeface="Arial"/>
              </a:rPr>
              <a:t>oraz wyniki uzyskane</a:t>
            </a:r>
            <a:r>
              <a:rPr sz="1400" spc="19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za </a:t>
            </a:r>
            <a:r>
              <a:rPr sz="1400" spc="-10" dirty="0">
                <a:latin typeface="Arial"/>
                <a:cs typeface="Arial"/>
              </a:rPr>
              <a:t>pomocą metody </a:t>
            </a:r>
            <a:r>
              <a:rPr sz="1400" spc="-15" dirty="0">
                <a:latin typeface="Arial"/>
                <a:cs typeface="Arial"/>
              </a:rPr>
              <a:t>„myślenia </a:t>
            </a:r>
            <a:r>
              <a:rPr sz="1400" spc="-10" dirty="0">
                <a:latin typeface="Arial"/>
                <a:cs typeface="Arial"/>
              </a:rPr>
              <a:t>na głos”.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182956"/>
            <a:ext cx="6608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Evaluation</a:t>
            </a:r>
            <a:r>
              <a:rPr spc="-90" dirty="0"/>
              <a:t> </a:t>
            </a:r>
            <a:r>
              <a:rPr dirty="0"/>
              <a:t>Questionnaire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770" y="867282"/>
            <a:ext cx="8232140" cy="3225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5115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/>
                <a:cs typeface="Arial"/>
              </a:rPr>
              <a:t>Wybrane </a:t>
            </a:r>
            <a:r>
              <a:rPr sz="1400" spc="-10" dirty="0">
                <a:latin typeface="Arial"/>
                <a:cs typeface="Arial"/>
              </a:rPr>
              <a:t>cechy </a:t>
            </a:r>
            <a:r>
              <a:rPr sz="1400" spc="-15" dirty="0">
                <a:latin typeface="Arial"/>
                <a:cs typeface="Arial"/>
              </a:rPr>
              <a:t>zmodyfikowano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taki </a:t>
            </a:r>
            <a:r>
              <a:rPr sz="1400" spc="-10" dirty="0">
                <a:latin typeface="Arial"/>
                <a:cs typeface="Arial"/>
              </a:rPr>
              <a:t>sposób, </a:t>
            </a:r>
            <a:r>
              <a:rPr sz="1400" spc="-15" dirty="0">
                <a:latin typeface="Arial"/>
                <a:cs typeface="Arial"/>
              </a:rPr>
              <a:t>aby </a:t>
            </a:r>
            <a:r>
              <a:rPr sz="1400" spc="-20" dirty="0">
                <a:latin typeface="Arial"/>
                <a:cs typeface="Arial"/>
              </a:rPr>
              <a:t>dotyczyły </a:t>
            </a:r>
            <a:r>
              <a:rPr sz="1400" spc="-15" dirty="0">
                <a:latin typeface="Arial"/>
                <a:cs typeface="Arial"/>
              </a:rPr>
              <a:t>one perspektywy </a:t>
            </a:r>
            <a:r>
              <a:rPr sz="1400" spc="-20" dirty="0">
                <a:latin typeface="Arial"/>
                <a:cs typeface="Arial"/>
              </a:rPr>
              <a:t>użytkowników,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nie  </a:t>
            </a:r>
            <a:r>
              <a:rPr sz="1400" spc="-10" dirty="0">
                <a:latin typeface="Arial"/>
                <a:cs typeface="Arial"/>
              </a:rPr>
              <a:t>stawiały </a:t>
            </a:r>
            <a:r>
              <a:rPr sz="1400" spc="-15" dirty="0">
                <a:latin typeface="Arial"/>
                <a:cs typeface="Arial"/>
              </a:rPr>
              <a:t>ankietowanych </a:t>
            </a:r>
            <a:r>
              <a:rPr sz="1400" spc="-10" dirty="0">
                <a:latin typeface="Arial"/>
                <a:cs typeface="Arial"/>
              </a:rPr>
              <a:t>w roli </a:t>
            </a:r>
            <a:r>
              <a:rPr sz="1400" spc="-25" dirty="0">
                <a:latin typeface="Arial"/>
                <a:cs typeface="Arial"/>
              </a:rPr>
              <a:t>sędziów, </a:t>
            </a:r>
            <a:r>
              <a:rPr sz="1400" spc="-15" dirty="0">
                <a:latin typeface="Arial"/>
                <a:cs typeface="Arial"/>
              </a:rPr>
              <a:t>orzekających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imieniu </a:t>
            </a:r>
            <a:r>
              <a:rPr sz="1400" spc="-20" dirty="0">
                <a:latin typeface="Arial"/>
                <a:cs typeface="Arial"/>
              </a:rPr>
              <a:t>innych </a:t>
            </a:r>
            <a:r>
              <a:rPr sz="1400" spc="-15" dirty="0">
                <a:latin typeface="Arial"/>
                <a:cs typeface="Arial"/>
              </a:rPr>
              <a:t>(np. </a:t>
            </a:r>
            <a:r>
              <a:rPr sz="1400" spc="-10" dirty="0">
                <a:latin typeface="Arial"/>
                <a:cs typeface="Arial"/>
              </a:rPr>
              <a:t>cechę </a:t>
            </a:r>
            <a:r>
              <a:rPr sz="1400" spc="-15" dirty="0">
                <a:latin typeface="Arial"/>
                <a:cs typeface="Arial"/>
              </a:rPr>
              <a:t>„serwis </a:t>
            </a:r>
            <a:r>
              <a:rPr sz="1400" spc="-10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łatwy </a:t>
            </a:r>
            <a:r>
              <a:rPr sz="1400" spc="-10" dirty="0">
                <a:latin typeface="Arial"/>
                <a:cs typeface="Arial"/>
              </a:rPr>
              <a:t>w  </a:t>
            </a:r>
            <a:r>
              <a:rPr sz="1400" spc="-20" dirty="0">
                <a:latin typeface="Arial"/>
                <a:cs typeface="Arial"/>
              </a:rPr>
              <a:t>użyciu” </a:t>
            </a:r>
            <a:r>
              <a:rPr sz="1400" spc="-15" dirty="0">
                <a:latin typeface="Arial"/>
                <a:cs typeface="Arial"/>
              </a:rPr>
              <a:t>zmodyfikowano </a:t>
            </a:r>
            <a:r>
              <a:rPr sz="1400" spc="-10" dirty="0">
                <a:latin typeface="Arial"/>
                <a:cs typeface="Arial"/>
              </a:rPr>
              <a:t>do postaci </a:t>
            </a:r>
            <a:r>
              <a:rPr sz="1400" spc="-15" dirty="0">
                <a:latin typeface="Arial"/>
                <a:cs typeface="Arial"/>
              </a:rPr>
              <a:t>„uważam, </a:t>
            </a:r>
            <a:r>
              <a:rPr sz="1400" spc="-20" dirty="0">
                <a:latin typeface="Arial"/>
                <a:cs typeface="Arial"/>
              </a:rPr>
              <a:t>że </a:t>
            </a:r>
            <a:r>
              <a:rPr sz="1400" spc="-15" dirty="0">
                <a:latin typeface="Arial"/>
                <a:cs typeface="Arial"/>
              </a:rPr>
              <a:t>serwis </a:t>
            </a:r>
            <a:r>
              <a:rPr sz="1400" spc="-5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łatwy </a:t>
            </a:r>
            <a:r>
              <a:rPr sz="1400" spc="-5" dirty="0">
                <a:latin typeface="Arial"/>
                <a:cs typeface="Arial"/>
              </a:rPr>
              <a:t>w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użyciu”).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4445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Ponadto </a:t>
            </a:r>
            <a:r>
              <a:rPr sz="1400" spc="-15" dirty="0">
                <a:latin typeface="Arial"/>
                <a:cs typeface="Arial"/>
              </a:rPr>
              <a:t>przeformułowano </a:t>
            </a:r>
            <a:r>
              <a:rPr sz="1400" spc="-10" dirty="0">
                <a:latin typeface="Arial"/>
                <a:cs typeface="Arial"/>
              </a:rPr>
              <a:t>cechy w </a:t>
            </a:r>
            <a:r>
              <a:rPr sz="1400" spc="-5" dirty="0">
                <a:latin typeface="Arial"/>
                <a:cs typeface="Arial"/>
              </a:rPr>
              <a:t>taki </a:t>
            </a:r>
            <a:r>
              <a:rPr sz="1400" spc="-10" dirty="0">
                <a:latin typeface="Arial"/>
                <a:cs typeface="Arial"/>
              </a:rPr>
              <a:t>sposób, </a:t>
            </a:r>
            <a:r>
              <a:rPr sz="1400" spc="-15" dirty="0">
                <a:latin typeface="Arial"/>
                <a:cs typeface="Arial"/>
              </a:rPr>
              <a:t>aby </a:t>
            </a:r>
            <a:r>
              <a:rPr sz="1400" spc="-10" dirty="0">
                <a:latin typeface="Arial"/>
                <a:cs typeface="Arial"/>
              </a:rPr>
              <a:t>nie </a:t>
            </a:r>
            <a:r>
              <a:rPr sz="1400" spc="-15" dirty="0">
                <a:latin typeface="Arial"/>
                <a:cs typeface="Arial"/>
              </a:rPr>
              <a:t>zawierały one przeczenia, </a:t>
            </a:r>
            <a:r>
              <a:rPr sz="1400" spc="-25" dirty="0">
                <a:latin typeface="Arial"/>
                <a:cs typeface="Arial"/>
              </a:rPr>
              <a:t>gdyż </a:t>
            </a:r>
            <a:r>
              <a:rPr sz="1400" spc="-15" dirty="0">
                <a:latin typeface="Arial"/>
                <a:cs typeface="Arial"/>
              </a:rPr>
              <a:t>stwierdzono, </a:t>
            </a:r>
            <a:r>
              <a:rPr sz="1400" spc="-20" dirty="0">
                <a:latin typeface="Arial"/>
                <a:cs typeface="Arial"/>
              </a:rPr>
              <a:t>że </a:t>
            </a:r>
            <a:r>
              <a:rPr sz="1400" spc="3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ankietowanym trudno </a:t>
            </a:r>
            <a:r>
              <a:rPr sz="1400" spc="-10" dirty="0">
                <a:latin typeface="Arial"/>
                <a:cs typeface="Arial"/>
              </a:rPr>
              <a:t>jest nie </a:t>
            </a:r>
            <a:r>
              <a:rPr sz="1400" spc="-20" dirty="0">
                <a:latin typeface="Arial"/>
                <a:cs typeface="Arial"/>
              </a:rPr>
              <a:t>zgodzić </a:t>
            </a:r>
            <a:r>
              <a:rPr sz="1400" spc="-5" dirty="0">
                <a:latin typeface="Arial"/>
                <a:cs typeface="Arial"/>
              </a:rPr>
              <a:t>się z </a:t>
            </a:r>
            <a:r>
              <a:rPr sz="1400" spc="-20" dirty="0">
                <a:latin typeface="Arial"/>
                <a:cs typeface="Arial"/>
              </a:rPr>
              <a:t>negatywnie </a:t>
            </a:r>
            <a:r>
              <a:rPr sz="1400" spc="-10" dirty="0">
                <a:latin typeface="Arial"/>
                <a:cs typeface="Arial"/>
              </a:rPr>
              <a:t>sformułowaną cechą </a:t>
            </a:r>
            <a:r>
              <a:rPr sz="1400" spc="-15" dirty="0">
                <a:latin typeface="Arial"/>
                <a:cs typeface="Arial"/>
              </a:rPr>
              <a:t>(np. </a:t>
            </a:r>
            <a:r>
              <a:rPr sz="1400" spc="-10" dirty="0">
                <a:latin typeface="Arial"/>
                <a:cs typeface="Arial"/>
              </a:rPr>
              <a:t>cechę „informacje  </a:t>
            </a:r>
            <a:r>
              <a:rPr sz="1400" spc="-15" dirty="0">
                <a:latin typeface="Arial"/>
                <a:cs typeface="Arial"/>
              </a:rPr>
              <a:t>zawarte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10" dirty="0">
                <a:latin typeface="Arial"/>
                <a:cs typeface="Arial"/>
              </a:rPr>
              <a:t>serwisie nie są pomocne” zmieniono na „informacje </a:t>
            </a:r>
            <a:r>
              <a:rPr sz="1400" spc="-15" dirty="0">
                <a:latin typeface="Arial"/>
                <a:cs typeface="Arial"/>
              </a:rPr>
              <a:t>zawarte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10" dirty="0">
                <a:latin typeface="Arial"/>
                <a:cs typeface="Arial"/>
              </a:rPr>
              <a:t>serwisie </a:t>
            </a:r>
            <a:r>
              <a:rPr sz="1400" spc="-5" dirty="0">
                <a:latin typeface="Arial"/>
                <a:cs typeface="Arial"/>
              </a:rPr>
              <a:t>są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5" dirty="0">
                <a:latin typeface="Arial"/>
                <a:cs typeface="Arial"/>
              </a:rPr>
              <a:t>mnie </a:t>
            </a:r>
            <a:r>
              <a:rPr sz="1400" spc="-10" dirty="0">
                <a:latin typeface="Arial"/>
                <a:cs typeface="Arial"/>
              </a:rPr>
              <a:t>mało  </a:t>
            </a:r>
            <a:r>
              <a:rPr sz="1400" spc="-15" dirty="0">
                <a:latin typeface="Arial"/>
                <a:cs typeface="Arial"/>
              </a:rPr>
              <a:t>użyteczne”). </a:t>
            </a:r>
            <a:r>
              <a:rPr sz="1400" spc="-10" dirty="0">
                <a:latin typeface="Arial"/>
                <a:cs typeface="Arial"/>
              </a:rPr>
              <a:t>Dodatkowo </a:t>
            </a:r>
            <a:r>
              <a:rPr sz="1400" spc="-5" dirty="0">
                <a:latin typeface="Arial"/>
                <a:cs typeface="Arial"/>
              </a:rPr>
              <a:t>tam, </a:t>
            </a:r>
            <a:r>
              <a:rPr sz="1400" spc="-15" dirty="0">
                <a:latin typeface="Arial"/>
                <a:cs typeface="Arial"/>
              </a:rPr>
              <a:t>gdzie </a:t>
            </a:r>
            <a:r>
              <a:rPr sz="1400" spc="-20" dirty="0">
                <a:latin typeface="Arial"/>
                <a:cs typeface="Arial"/>
              </a:rPr>
              <a:t>było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-15" dirty="0">
                <a:latin typeface="Arial"/>
                <a:cs typeface="Arial"/>
              </a:rPr>
              <a:t>możliwe, wyeliminowano </a:t>
            </a:r>
            <a:r>
              <a:rPr sz="1400" spc="-10" dirty="0">
                <a:latin typeface="Arial"/>
                <a:cs typeface="Arial"/>
              </a:rPr>
              <a:t>słowa </a:t>
            </a:r>
            <a:r>
              <a:rPr sz="1400" spc="-15" dirty="0">
                <a:latin typeface="Arial"/>
                <a:cs typeface="Arial"/>
              </a:rPr>
              <a:t>będące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żargonem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"/>
                <a:cs typeface="Arial"/>
              </a:rPr>
              <a:t>informatycznym </a:t>
            </a:r>
            <a:r>
              <a:rPr sz="1400" spc="-20" dirty="0">
                <a:latin typeface="Arial"/>
                <a:cs typeface="Arial"/>
              </a:rPr>
              <a:t>ze względu </a:t>
            </a:r>
            <a:r>
              <a:rPr sz="1400" spc="-10" dirty="0">
                <a:latin typeface="Arial"/>
                <a:cs typeface="Arial"/>
              </a:rPr>
              <a:t>na to, </a:t>
            </a:r>
            <a:r>
              <a:rPr sz="1400" spc="-20" dirty="0">
                <a:latin typeface="Arial"/>
                <a:cs typeface="Arial"/>
              </a:rPr>
              <a:t>że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15" dirty="0">
                <a:latin typeface="Arial"/>
                <a:cs typeface="Arial"/>
              </a:rPr>
              <a:t>ankietowanych </a:t>
            </a:r>
            <a:r>
              <a:rPr sz="1400" spc="-10" dirty="0">
                <a:latin typeface="Arial"/>
                <a:cs typeface="Arial"/>
              </a:rPr>
              <a:t>mogą </a:t>
            </a:r>
            <a:r>
              <a:rPr sz="1400" spc="-25" dirty="0">
                <a:latin typeface="Arial"/>
                <a:cs typeface="Arial"/>
              </a:rPr>
              <a:t>być </a:t>
            </a:r>
            <a:r>
              <a:rPr sz="1400" spc="-15" dirty="0">
                <a:latin typeface="Arial"/>
                <a:cs typeface="Arial"/>
              </a:rPr>
              <a:t>one </a:t>
            </a:r>
            <a:r>
              <a:rPr sz="1400" spc="-5" dirty="0">
                <a:latin typeface="Arial"/>
                <a:cs typeface="Arial"/>
              </a:rPr>
              <a:t>mało </a:t>
            </a:r>
            <a:r>
              <a:rPr sz="1400" spc="-15" dirty="0">
                <a:latin typeface="Arial"/>
                <a:cs typeface="Arial"/>
              </a:rPr>
              <a:t>zrozumiałe 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różnie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interpretowane przez każdego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nich (np. starano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5" dirty="0">
                <a:latin typeface="Arial"/>
                <a:cs typeface="Arial"/>
              </a:rPr>
              <a:t>wyeliminować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słowo „struktura”).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 marR="5080" indent="4826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W </a:t>
            </a:r>
            <a:r>
              <a:rPr sz="1400" dirty="0">
                <a:latin typeface="Arial"/>
                <a:cs typeface="Arial"/>
              </a:rPr>
              <a:t>toku </a:t>
            </a:r>
            <a:r>
              <a:rPr sz="1400" spc="-20" dirty="0">
                <a:latin typeface="Arial"/>
                <a:cs typeface="Arial"/>
              </a:rPr>
              <a:t>dalszych </a:t>
            </a:r>
            <a:r>
              <a:rPr sz="1400" spc="-10" dirty="0">
                <a:latin typeface="Arial"/>
                <a:cs typeface="Arial"/>
              </a:rPr>
              <a:t>badań, </a:t>
            </a:r>
            <a:r>
              <a:rPr sz="1400" spc="-15" dirty="0">
                <a:latin typeface="Arial"/>
                <a:cs typeface="Arial"/>
              </a:rPr>
              <a:t>prowadzonych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wykorzystaniem analizy czynnikowej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modelowania </a:t>
            </a:r>
            <a:r>
              <a:rPr sz="1400" spc="-15" dirty="0">
                <a:latin typeface="Arial"/>
                <a:cs typeface="Arial"/>
              </a:rPr>
              <a:t>liniowych  równań </a:t>
            </a:r>
            <a:r>
              <a:rPr sz="1400" spc="-10" dirty="0">
                <a:latin typeface="Arial"/>
                <a:cs typeface="Arial"/>
              </a:rPr>
              <a:t>strukturalnych, </a:t>
            </a:r>
            <a:r>
              <a:rPr sz="1400" spc="-15" dirty="0">
                <a:latin typeface="Arial"/>
                <a:cs typeface="Arial"/>
              </a:rPr>
              <a:t>zdecydowano </a:t>
            </a:r>
            <a:r>
              <a:rPr sz="1400" spc="-10" dirty="0">
                <a:latin typeface="Arial"/>
                <a:cs typeface="Arial"/>
              </a:rPr>
              <a:t>także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połączeniu </a:t>
            </a:r>
            <a:r>
              <a:rPr sz="1400" spc="-20" dirty="0">
                <a:latin typeface="Arial"/>
                <a:cs typeface="Arial"/>
              </a:rPr>
              <a:t>wybranych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spc="15" dirty="0">
                <a:latin typeface="Arial"/>
                <a:cs typeface="Arial"/>
              </a:rPr>
              <a:t>WUS.  </a:t>
            </a:r>
            <a:r>
              <a:rPr sz="1400" spc="-15" dirty="0">
                <a:latin typeface="Arial"/>
                <a:cs typeface="Arial"/>
              </a:rPr>
              <a:t>Dodano </a:t>
            </a:r>
            <a:r>
              <a:rPr sz="1400" spc="-10" dirty="0">
                <a:latin typeface="Arial"/>
                <a:cs typeface="Arial"/>
              </a:rPr>
              <a:t>także do modelu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5" dirty="0">
                <a:latin typeface="Arial"/>
                <a:cs typeface="Arial"/>
              </a:rPr>
              <a:t>stosowanego </a:t>
            </a:r>
            <a:r>
              <a:rPr sz="1400" spc="-10" dirty="0">
                <a:latin typeface="Arial"/>
                <a:cs typeface="Arial"/>
              </a:rPr>
              <a:t>w metodzie </a:t>
            </a:r>
            <a:r>
              <a:rPr sz="1400" spc="20" dirty="0">
                <a:latin typeface="Arial"/>
                <a:cs typeface="Arial"/>
              </a:rPr>
              <a:t>WEQ </a:t>
            </a:r>
            <a:r>
              <a:rPr sz="1400" spc="-15" dirty="0">
                <a:latin typeface="Arial"/>
                <a:cs typeface="Arial"/>
              </a:rPr>
              <a:t>charakterystyki </a:t>
            </a:r>
            <a:r>
              <a:rPr sz="1400" spc="-20" dirty="0">
                <a:latin typeface="Arial"/>
                <a:cs typeface="Arial"/>
              </a:rPr>
              <a:t>dotyczące </a:t>
            </a:r>
            <a:r>
              <a:rPr sz="1400" spc="-10" dirty="0">
                <a:latin typeface="Arial"/>
                <a:cs typeface="Arial"/>
              </a:rPr>
              <a:t>mechanizmu  </a:t>
            </a:r>
            <a:r>
              <a:rPr sz="1400" spc="-15" dirty="0">
                <a:latin typeface="Arial"/>
                <a:cs typeface="Arial"/>
              </a:rPr>
              <a:t>wyszukiwania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informacji.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93675"/>
            <a:ext cx="32512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Narzędzia</a:t>
            </a:r>
            <a:r>
              <a:rPr spc="-105" dirty="0">
                <a:solidFill>
                  <a:srgbClr val="001F5F"/>
                </a:solidFill>
              </a:rPr>
              <a:t> </a:t>
            </a:r>
            <a:r>
              <a:rPr spc="5" dirty="0">
                <a:solidFill>
                  <a:srgbClr val="001F5F"/>
                </a:solidFill>
              </a:rPr>
              <a:t>online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838200"/>
            <a:ext cx="4102608" cy="2670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8071" y="819911"/>
            <a:ext cx="3121152" cy="2609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984" y="3645408"/>
            <a:ext cx="4102608" cy="3008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8071" y="3508247"/>
            <a:ext cx="3121152" cy="2752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182956"/>
            <a:ext cx="6608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Evaluation</a:t>
            </a:r>
            <a:r>
              <a:rPr spc="-90" dirty="0"/>
              <a:t> </a:t>
            </a:r>
            <a:r>
              <a:rPr dirty="0"/>
              <a:t>Questionnaire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378" y="1139698"/>
            <a:ext cx="8258175" cy="4720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8798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efekcie </a:t>
            </a:r>
            <a:r>
              <a:rPr sz="1400" spc="-20" dirty="0">
                <a:latin typeface="Arial"/>
                <a:cs typeface="Arial"/>
              </a:rPr>
              <a:t>tych </a:t>
            </a:r>
            <a:r>
              <a:rPr sz="1400" spc="-15" dirty="0">
                <a:latin typeface="Arial"/>
                <a:cs typeface="Arial"/>
              </a:rPr>
              <a:t>działań pierwsza wersja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dirty="0">
                <a:latin typeface="Arial"/>
                <a:cs typeface="Arial"/>
              </a:rPr>
              <a:t>Website </a:t>
            </a:r>
            <a:r>
              <a:rPr sz="1400" spc="-10" dirty="0">
                <a:latin typeface="Arial"/>
                <a:cs typeface="Arial"/>
              </a:rPr>
              <a:t>Evaluation Questionnaire </a:t>
            </a:r>
            <a:r>
              <a:rPr sz="1400" spc="-15" dirty="0">
                <a:latin typeface="Arial"/>
                <a:cs typeface="Arial"/>
              </a:rPr>
              <a:t>zawierała </a:t>
            </a:r>
            <a:r>
              <a:rPr sz="1400" spc="-5" dirty="0">
                <a:latin typeface="Arial"/>
                <a:cs typeface="Arial"/>
              </a:rPr>
              <a:t>9  </a:t>
            </a:r>
            <a:r>
              <a:rPr sz="1400" spc="-15" dirty="0">
                <a:latin typeface="Arial"/>
                <a:cs typeface="Arial"/>
              </a:rPr>
              <a:t>charakterystyk ((1) </a:t>
            </a:r>
            <a:r>
              <a:rPr sz="1400" spc="-10" dirty="0">
                <a:latin typeface="Arial"/>
                <a:cs typeface="Arial"/>
              </a:rPr>
              <a:t>trafność, (2) </a:t>
            </a:r>
            <a:r>
              <a:rPr sz="1400" spc="-15" dirty="0">
                <a:latin typeface="Arial"/>
                <a:cs typeface="Arial"/>
              </a:rPr>
              <a:t>zrozumiałość,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15" dirty="0">
                <a:latin typeface="Arial"/>
                <a:cs typeface="Arial"/>
              </a:rPr>
              <a:t>obszerność, </a:t>
            </a:r>
            <a:r>
              <a:rPr sz="1400" spc="-10" dirty="0">
                <a:latin typeface="Arial"/>
                <a:cs typeface="Arial"/>
              </a:rPr>
              <a:t>(4) </a:t>
            </a:r>
            <a:r>
              <a:rPr sz="1400" spc="-20" dirty="0">
                <a:latin typeface="Arial"/>
                <a:cs typeface="Arial"/>
              </a:rPr>
              <a:t>przyjazność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20" dirty="0">
                <a:latin typeface="Arial"/>
                <a:cs typeface="Arial"/>
              </a:rPr>
              <a:t>użytkowników,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(5)</a:t>
            </a:r>
            <a:endParaRPr sz="1400">
              <a:latin typeface="Arial"/>
              <a:cs typeface="Arial"/>
            </a:endParaRPr>
          </a:p>
          <a:p>
            <a:pPr marL="12700" marR="4381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struktura, (6) </a:t>
            </a:r>
            <a:r>
              <a:rPr sz="1400" spc="-15" dirty="0">
                <a:latin typeface="Arial"/>
                <a:cs typeface="Arial"/>
              </a:rPr>
              <a:t>hiperłącza, </a:t>
            </a:r>
            <a:r>
              <a:rPr sz="1400" spc="-10" dirty="0">
                <a:latin typeface="Arial"/>
                <a:cs typeface="Arial"/>
              </a:rPr>
              <a:t>(7) </a:t>
            </a:r>
            <a:r>
              <a:rPr sz="1400" spc="-20" dirty="0">
                <a:latin typeface="Arial"/>
                <a:cs typeface="Arial"/>
              </a:rPr>
              <a:t>wydajność, </a:t>
            </a:r>
            <a:r>
              <a:rPr sz="1400" spc="-10" dirty="0">
                <a:latin typeface="Arial"/>
                <a:cs typeface="Arial"/>
              </a:rPr>
              <a:t>(8) </a:t>
            </a:r>
            <a:r>
              <a:rPr sz="1400" spc="-15" dirty="0">
                <a:latin typeface="Arial"/>
                <a:cs typeface="Arial"/>
              </a:rPr>
              <a:t>wyszukiwanie, </a:t>
            </a:r>
            <a:r>
              <a:rPr sz="1400" spc="-10" dirty="0">
                <a:latin typeface="Arial"/>
                <a:cs typeface="Arial"/>
              </a:rPr>
              <a:t>(9) </a:t>
            </a:r>
            <a:r>
              <a:rPr sz="1400" spc="-5" dirty="0">
                <a:latin typeface="Arial"/>
                <a:cs typeface="Arial"/>
              </a:rPr>
              <a:t>układ </a:t>
            </a:r>
            <a:r>
              <a:rPr sz="1400" spc="-20" dirty="0">
                <a:latin typeface="Arial"/>
                <a:cs typeface="Arial"/>
              </a:rPr>
              <a:t>strony) </a:t>
            </a:r>
            <a:r>
              <a:rPr sz="1400" spc="-15" dirty="0">
                <a:latin typeface="Arial"/>
                <a:cs typeface="Arial"/>
              </a:rPr>
              <a:t>przypisanych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3 </a:t>
            </a:r>
            <a:r>
              <a:rPr sz="1400" spc="-10" dirty="0">
                <a:latin typeface="Arial"/>
                <a:cs typeface="Arial"/>
              </a:rPr>
              <a:t>kategorii  </a:t>
            </a:r>
            <a:r>
              <a:rPr sz="1400" spc="-15" dirty="0">
                <a:latin typeface="Arial"/>
                <a:cs typeface="Arial"/>
              </a:rPr>
              <a:t>((1) </a:t>
            </a:r>
            <a:r>
              <a:rPr sz="1400" spc="-5" dirty="0">
                <a:latin typeface="Arial"/>
                <a:cs typeface="Arial"/>
              </a:rPr>
              <a:t>układ </a:t>
            </a:r>
            <a:r>
              <a:rPr sz="1400" spc="-30" dirty="0">
                <a:latin typeface="Arial"/>
                <a:cs typeface="Arial"/>
              </a:rPr>
              <a:t>strony, </a:t>
            </a:r>
            <a:r>
              <a:rPr sz="1400" spc="-15" dirty="0">
                <a:latin typeface="Arial"/>
                <a:cs typeface="Arial"/>
              </a:rPr>
              <a:t>będący odpowiednikiem charakterystyki </a:t>
            </a:r>
            <a:r>
              <a:rPr sz="1400" spc="-10" dirty="0">
                <a:latin typeface="Arial"/>
                <a:cs typeface="Arial"/>
              </a:rPr>
              <a:t>nr 9, (2) </a:t>
            </a:r>
            <a:r>
              <a:rPr sz="1400" spc="-15" dirty="0">
                <a:latin typeface="Arial"/>
                <a:cs typeface="Arial"/>
              </a:rPr>
              <a:t>zawartość,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której skład </a:t>
            </a:r>
            <a:r>
              <a:rPr sz="1400" spc="-15" dirty="0">
                <a:latin typeface="Arial"/>
                <a:cs typeface="Arial"/>
              </a:rPr>
              <a:t>wchodziły </a:t>
            </a:r>
            <a:r>
              <a:rPr sz="1400" spc="-5" dirty="0">
                <a:latin typeface="Arial"/>
                <a:cs typeface="Arial"/>
              </a:rPr>
              <a:t>3  </a:t>
            </a:r>
            <a:r>
              <a:rPr sz="1400" spc="-15" dirty="0">
                <a:latin typeface="Arial"/>
                <a:cs typeface="Arial"/>
              </a:rPr>
              <a:t>pierwsze charakterystyki,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15" dirty="0">
                <a:latin typeface="Arial"/>
                <a:cs typeface="Arial"/>
              </a:rPr>
              <a:t>nawigacja, </a:t>
            </a:r>
            <a:r>
              <a:rPr sz="1400" spc="-10" dirty="0">
                <a:latin typeface="Arial"/>
                <a:cs typeface="Arial"/>
              </a:rPr>
              <a:t>obejmująca </a:t>
            </a:r>
            <a:r>
              <a:rPr sz="1400" spc="-15" dirty="0">
                <a:latin typeface="Arial"/>
                <a:cs typeface="Arial"/>
              </a:rPr>
              <a:t>pozostałe charakterystyki).</a:t>
            </a:r>
            <a:r>
              <a:rPr sz="1400" spc="19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Poszczególne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charakterystyki </a:t>
            </a:r>
            <a:r>
              <a:rPr sz="1400" spc="-20" dirty="0">
                <a:latin typeface="Arial"/>
                <a:cs typeface="Arial"/>
              </a:rPr>
              <a:t>były złożone</a:t>
            </a:r>
            <a:r>
              <a:rPr sz="1400" spc="34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łącznie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27 </a:t>
            </a:r>
            <a:r>
              <a:rPr sz="1400" spc="-15" dirty="0">
                <a:latin typeface="Arial"/>
                <a:cs typeface="Arial"/>
              </a:rPr>
              <a:t>kryteriów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[72].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"/>
                <a:cs typeface="Arial"/>
              </a:rPr>
              <a:t>Podczas opracowywania </a:t>
            </a:r>
            <a:r>
              <a:rPr sz="1400" spc="-10" dirty="0">
                <a:latin typeface="Arial"/>
                <a:cs typeface="Arial"/>
              </a:rPr>
              <a:t>kolejnej </a:t>
            </a:r>
            <a:r>
              <a:rPr sz="1400" spc="-15" dirty="0">
                <a:latin typeface="Arial"/>
                <a:cs typeface="Arial"/>
              </a:rPr>
              <a:t>wersji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20" dirty="0">
                <a:latin typeface="Arial"/>
                <a:cs typeface="Arial"/>
              </a:rPr>
              <a:t>WEQ </a:t>
            </a:r>
            <a:r>
              <a:rPr sz="1400" spc="-15" dirty="0">
                <a:latin typeface="Arial"/>
                <a:cs typeface="Arial"/>
              </a:rPr>
              <a:t>wykorzystano </a:t>
            </a:r>
            <a:r>
              <a:rPr sz="1400" spc="-20" dirty="0">
                <a:latin typeface="Arial"/>
                <a:cs typeface="Arial"/>
              </a:rPr>
              <a:t>zarówno </a:t>
            </a:r>
            <a:r>
              <a:rPr sz="1400" spc="-10" dirty="0">
                <a:latin typeface="Arial"/>
                <a:cs typeface="Arial"/>
              </a:rPr>
              <a:t>metodę testów</a:t>
            </a:r>
            <a:r>
              <a:rPr sz="1400" spc="-2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15" dirty="0">
                <a:latin typeface="Arial"/>
                <a:cs typeface="Arial"/>
              </a:rPr>
              <a:t>użytkownikami, </a:t>
            </a:r>
            <a:r>
              <a:rPr sz="1400" spc="-10" dirty="0">
                <a:latin typeface="Arial"/>
                <a:cs typeface="Arial"/>
              </a:rPr>
              <a:t>jak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25" dirty="0">
                <a:latin typeface="Arial"/>
                <a:cs typeface="Arial"/>
              </a:rPr>
              <a:t>ankiety. </a:t>
            </a: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20" dirty="0">
                <a:latin typeface="Arial"/>
                <a:cs typeface="Arial"/>
              </a:rPr>
              <a:t>pierwszym </a:t>
            </a:r>
            <a:r>
              <a:rPr sz="1400" spc="-15" dirty="0">
                <a:latin typeface="Arial"/>
                <a:cs typeface="Arial"/>
              </a:rPr>
              <a:t>badaniu użytkownicy realizowali </a:t>
            </a:r>
            <a:r>
              <a:rPr sz="1400" spc="-10" dirty="0">
                <a:latin typeface="Arial"/>
                <a:cs typeface="Arial"/>
              </a:rPr>
              <a:t>scenariusze </a:t>
            </a:r>
            <a:r>
              <a:rPr sz="1400" spc="-15" dirty="0">
                <a:latin typeface="Arial"/>
                <a:cs typeface="Arial"/>
              </a:rPr>
              <a:t>testowe </a:t>
            </a:r>
            <a:r>
              <a:rPr sz="1400" spc="-5" dirty="0">
                <a:latin typeface="Arial"/>
                <a:cs typeface="Arial"/>
              </a:rPr>
              <a:t>w  </a:t>
            </a:r>
            <a:r>
              <a:rPr sz="1400" spc="-10" dirty="0">
                <a:latin typeface="Arial"/>
                <a:cs typeface="Arial"/>
              </a:rPr>
              <a:t>laboratorium,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po ich </a:t>
            </a:r>
            <a:r>
              <a:rPr sz="1400" spc="-15" dirty="0">
                <a:latin typeface="Arial"/>
                <a:cs typeface="Arial"/>
              </a:rPr>
              <a:t>zakończeniu </a:t>
            </a:r>
            <a:r>
              <a:rPr sz="1400" spc="-20" dirty="0">
                <a:latin typeface="Arial"/>
                <a:cs typeface="Arial"/>
              </a:rPr>
              <a:t>wypełniali </a:t>
            </a:r>
            <a:r>
              <a:rPr sz="1400" spc="-10" dirty="0">
                <a:latin typeface="Arial"/>
                <a:cs typeface="Arial"/>
              </a:rPr>
              <a:t>ankietę. W </a:t>
            </a:r>
            <a:r>
              <a:rPr sz="1400" spc="-15" dirty="0">
                <a:latin typeface="Arial"/>
                <a:cs typeface="Arial"/>
              </a:rPr>
              <a:t>drugim badaniu </a:t>
            </a:r>
            <a:r>
              <a:rPr sz="1400" spc="-10" dirty="0">
                <a:latin typeface="Arial"/>
                <a:cs typeface="Arial"/>
              </a:rPr>
              <a:t>ankiety </a:t>
            </a:r>
            <a:r>
              <a:rPr sz="1400" spc="-20" dirty="0">
                <a:latin typeface="Arial"/>
                <a:cs typeface="Arial"/>
              </a:rPr>
              <a:t>były </a:t>
            </a:r>
            <a:r>
              <a:rPr sz="1400" spc="-15" dirty="0">
                <a:latin typeface="Arial"/>
                <a:cs typeface="Arial"/>
              </a:rPr>
              <a:t>wypełniane zdalnie  przez </a:t>
            </a:r>
            <a:r>
              <a:rPr sz="1400" spc="-20" dirty="0">
                <a:latin typeface="Arial"/>
                <a:cs typeface="Arial"/>
              </a:rPr>
              <a:t>użytkowników, </a:t>
            </a:r>
            <a:r>
              <a:rPr sz="1400" spc="-10" dirty="0">
                <a:latin typeface="Arial"/>
                <a:cs typeface="Arial"/>
              </a:rPr>
              <a:t>którzy </a:t>
            </a:r>
            <a:r>
              <a:rPr sz="1400" spc="-15" dirty="0">
                <a:latin typeface="Arial"/>
                <a:cs typeface="Arial"/>
              </a:rPr>
              <a:t>odwiedzali badane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serwisy.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Celami </a:t>
            </a:r>
            <a:r>
              <a:rPr sz="1400" spc="-20" dirty="0">
                <a:latin typeface="Arial"/>
                <a:cs typeface="Arial"/>
              </a:rPr>
              <a:t>tych </a:t>
            </a:r>
            <a:r>
              <a:rPr sz="1400" spc="-15" dirty="0">
                <a:latin typeface="Arial"/>
                <a:cs typeface="Arial"/>
              </a:rPr>
              <a:t>badań </a:t>
            </a:r>
            <a:r>
              <a:rPr sz="1400" spc="-20" dirty="0">
                <a:latin typeface="Arial"/>
                <a:cs typeface="Arial"/>
              </a:rPr>
              <a:t>było </a:t>
            </a:r>
            <a:r>
              <a:rPr sz="1400" spc="-15" dirty="0">
                <a:latin typeface="Arial"/>
                <a:cs typeface="Arial"/>
              </a:rPr>
              <a:t>uzyskanie odpowiedzi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20" dirty="0">
                <a:latin typeface="Arial"/>
                <a:cs typeface="Arial"/>
              </a:rPr>
              <a:t>pytania: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56870" marR="125095" indent="-34480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56870" algn="l"/>
                <a:tab pos="357505" algn="l"/>
              </a:tabLst>
            </a:pPr>
            <a:r>
              <a:rPr sz="1400" spc="-15" dirty="0">
                <a:latin typeface="Arial"/>
                <a:cs typeface="Arial"/>
              </a:rPr>
              <a:t>Czy </a:t>
            </a:r>
            <a:r>
              <a:rPr sz="1400" spc="20" dirty="0">
                <a:latin typeface="Arial"/>
                <a:cs typeface="Arial"/>
              </a:rPr>
              <a:t>WEQ </a:t>
            </a:r>
            <a:r>
              <a:rPr sz="1400" spc="-10" dirty="0">
                <a:latin typeface="Arial"/>
                <a:cs typeface="Arial"/>
              </a:rPr>
              <a:t>posiada </a:t>
            </a:r>
            <a:r>
              <a:rPr sz="1400" spc="-15" dirty="0">
                <a:latin typeface="Arial"/>
                <a:cs typeface="Arial"/>
              </a:rPr>
              <a:t>widoczną </a:t>
            </a:r>
            <a:r>
              <a:rPr sz="1400" spc="-10" dirty="0">
                <a:latin typeface="Arial"/>
                <a:cs typeface="Arial"/>
              </a:rPr>
              <a:t>strukturę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rozróżnialnymi </a:t>
            </a:r>
            <a:r>
              <a:rPr sz="1400" spc="-10" dirty="0">
                <a:latin typeface="Arial"/>
                <a:cs typeface="Arial"/>
              </a:rPr>
              <a:t>charakterystykami, </a:t>
            </a:r>
            <a:r>
              <a:rPr sz="1400" spc="-15" dirty="0">
                <a:latin typeface="Arial"/>
                <a:cs typeface="Arial"/>
              </a:rPr>
              <a:t>spójnymi 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20" dirty="0">
                <a:latin typeface="Arial"/>
                <a:cs typeface="Arial"/>
              </a:rPr>
              <a:t>różnych </a:t>
            </a:r>
            <a:r>
              <a:rPr sz="1400" spc="-15" dirty="0">
                <a:latin typeface="Arial"/>
                <a:cs typeface="Arial"/>
              </a:rPr>
              <a:t>serwisów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internetowych?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0345" algn="l"/>
              </a:tabLst>
            </a:pPr>
            <a:r>
              <a:rPr sz="1400" spc="-10" dirty="0">
                <a:latin typeface="Arial"/>
                <a:cs typeface="Arial"/>
              </a:rPr>
              <a:t>Jak </a:t>
            </a:r>
            <a:r>
              <a:rPr sz="1400" spc="-15" dirty="0">
                <a:latin typeface="Arial"/>
                <a:cs typeface="Arial"/>
              </a:rPr>
              <a:t>rzetelnie </a:t>
            </a:r>
            <a:r>
              <a:rPr sz="1400" spc="20" dirty="0">
                <a:latin typeface="Arial"/>
                <a:cs typeface="Arial"/>
              </a:rPr>
              <a:t>WEQ </a:t>
            </a:r>
            <a:r>
              <a:rPr sz="1400" spc="-10" dirty="0">
                <a:latin typeface="Arial"/>
                <a:cs typeface="Arial"/>
              </a:rPr>
              <a:t>mierzy </a:t>
            </a:r>
            <a:r>
              <a:rPr sz="1400" spc="-15" dirty="0">
                <a:latin typeface="Arial"/>
                <a:cs typeface="Arial"/>
              </a:rPr>
              <a:t>charakterystyki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5" dirty="0">
                <a:latin typeface="Arial"/>
                <a:cs typeface="Arial"/>
              </a:rPr>
              <a:t>serwisów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internetowych?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219710" indent="-207645">
              <a:lnSpc>
                <a:spcPct val="100000"/>
              </a:lnSpc>
              <a:buAutoNum type="arabicParenR"/>
              <a:tabLst>
                <a:tab pos="220345" algn="l"/>
              </a:tabLst>
            </a:pPr>
            <a:r>
              <a:rPr sz="1400" spc="-1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jakim </a:t>
            </a:r>
            <a:r>
              <a:rPr sz="1400" spc="-10" dirty="0">
                <a:latin typeface="Arial"/>
                <a:cs typeface="Arial"/>
              </a:rPr>
              <a:t>stopniu </a:t>
            </a:r>
            <a:r>
              <a:rPr sz="1400" spc="20" dirty="0">
                <a:latin typeface="Arial"/>
                <a:cs typeface="Arial"/>
              </a:rPr>
              <a:t>WEQ </a:t>
            </a:r>
            <a:r>
              <a:rPr sz="1400" spc="-15" dirty="0">
                <a:latin typeface="Arial"/>
                <a:cs typeface="Arial"/>
              </a:rPr>
              <a:t>różnicuje poszczególne serwisy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internetowe?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219710" indent="-207645">
              <a:lnSpc>
                <a:spcPct val="100000"/>
              </a:lnSpc>
              <a:buAutoNum type="arabicParenR"/>
              <a:tabLst>
                <a:tab pos="220345" algn="l"/>
              </a:tabLst>
            </a:pPr>
            <a:r>
              <a:rPr sz="1400" spc="-10" dirty="0">
                <a:latin typeface="Arial"/>
                <a:cs typeface="Arial"/>
              </a:rPr>
              <a:t>Jak spójne </a:t>
            </a:r>
            <a:r>
              <a:rPr sz="1400" spc="-5" dirty="0">
                <a:latin typeface="Arial"/>
                <a:cs typeface="Arial"/>
              </a:rPr>
              <a:t>są </a:t>
            </a:r>
            <a:r>
              <a:rPr sz="1400" spc="-15" dirty="0">
                <a:latin typeface="Arial"/>
                <a:cs typeface="Arial"/>
              </a:rPr>
              <a:t>wyniki </a:t>
            </a:r>
            <a:r>
              <a:rPr sz="1400" spc="15" dirty="0">
                <a:latin typeface="Arial"/>
                <a:cs typeface="Arial"/>
              </a:rPr>
              <a:t>WEQ </a:t>
            </a:r>
            <a:r>
              <a:rPr sz="1400" spc="-15" dirty="0">
                <a:latin typeface="Arial"/>
                <a:cs typeface="Arial"/>
              </a:rPr>
              <a:t>uzyskane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10" dirty="0">
                <a:latin typeface="Arial"/>
                <a:cs typeface="Arial"/>
              </a:rPr>
              <a:t>laboratorium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te,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20" dirty="0">
                <a:latin typeface="Arial"/>
                <a:cs typeface="Arial"/>
              </a:rPr>
              <a:t>uzyskano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wykorzystaniem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ankiet?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182956"/>
            <a:ext cx="6608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Evaluation</a:t>
            </a:r>
            <a:r>
              <a:rPr spc="-90" dirty="0"/>
              <a:t> </a:t>
            </a:r>
            <a:r>
              <a:rPr dirty="0"/>
              <a:t>Questionnaire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495" y="794715"/>
            <a:ext cx="8517255" cy="5648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7034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W wyniku </a:t>
            </a:r>
            <a:r>
              <a:rPr sz="1300" spc="-10" dirty="0">
                <a:latin typeface="Arial"/>
                <a:cs typeface="Arial"/>
              </a:rPr>
              <a:t>przeprowadzonych badań zmodyfikowano strukturę </a:t>
            </a:r>
            <a:r>
              <a:rPr sz="1300" spc="-5" dirty="0">
                <a:latin typeface="Arial"/>
                <a:cs typeface="Arial"/>
              </a:rPr>
              <a:t>kryteriów metody </a:t>
            </a:r>
            <a:r>
              <a:rPr sz="1300" spc="20" dirty="0">
                <a:latin typeface="Arial"/>
                <a:cs typeface="Arial"/>
              </a:rPr>
              <a:t>WEQ </a:t>
            </a:r>
            <a:r>
              <a:rPr sz="1300" spc="-5" dirty="0">
                <a:latin typeface="Arial"/>
                <a:cs typeface="Arial"/>
              </a:rPr>
              <a:t>w taki </a:t>
            </a:r>
            <a:r>
              <a:rPr sz="1300" spc="-10" dirty="0">
                <a:latin typeface="Arial"/>
                <a:cs typeface="Arial"/>
              </a:rPr>
              <a:t>sposób, </a:t>
            </a:r>
            <a:r>
              <a:rPr sz="1300" spc="-15" dirty="0">
                <a:latin typeface="Arial"/>
                <a:cs typeface="Arial"/>
              </a:rPr>
              <a:t>że  </a:t>
            </a:r>
            <a:r>
              <a:rPr sz="1300" spc="-10" dirty="0">
                <a:latin typeface="Arial"/>
                <a:cs typeface="Arial"/>
              </a:rPr>
              <a:t>zawierała </a:t>
            </a:r>
            <a:r>
              <a:rPr sz="1300" spc="-15" dirty="0">
                <a:latin typeface="Arial"/>
                <a:cs typeface="Arial"/>
              </a:rPr>
              <a:t>ona </a:t>
            </a:r>
            <a:r>
              <a:rPr sz="1300" spc="-10" dirty="0">
                <a:latin typeface="Arial"/>
                <a:cs typeface="Arial"/>
              </a:rPr>
              <a:t>ostatecznie </a:t>
            </a:r>
            <a:r>
              <a:rPr sz="1300" spc="-5" dirty="0">
                <a:latin typeface="Arial"/>
                <a:cs typeface="Arial"/>
              </a:rPr>
              <a:t>3 kategorie jakości </a:t>
            </a:r>
            <a:r>
              <a:rPr sz="1300" spc="-10" dirty="0">
                <a:latin typeface="Arial"/>
                <a:cs typeface="Arial"/>
              </a:rPr>
              <a:t>tożsame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dirty="0">
                <a:latin typeface="Arial"/>
                <a:cs typeface="Arial"/>
              </a:rPr>
              <a:t>tymi, </a:t>
            </a:r>
            <a:r>
              <a:rPr sz="1300" spc="-5" dirty="0">
                <a:latin typeface="Arial"/>
                <a:cs typeface="Arial"/>
              </a:rPr>
              <a:t>które </a:t>
            </a:r>
            <a:r>
              <a:rPr sz="1300" spc="-10" dirty="0">
                <a:latin typeface="Arial"/>
                <a:cs typeface="Arial"/>
              </a:rPr>
              <a:t>określono we wcześniejszej </a:t>
            </a:r>
            <a:r>
              <a:rPr sz="1300" spc="-5" dirty="0">
                <a:latin typeface="Arial"/>
                <a:cs typeface="Arial"/>
              </a:rPr>
              <a:t>wersji </a:t>
            </a:r>
            <a:r>
              <a:rPr sz="1300" spc="-20" dirty="0">
                <a:latin typeface="Arial"/>
                <a:cs typeface="Arial"/>
              </a:rPr>
              <a:t>metody.  </a:t>
            </a:r>
            <a:r>
              <a:rPr sz="1300" spc="-10" dirty="0">
                <a:latin typeface="Arial"/>
                <a:cs typeface="Arial"/>
              </a:rPr>
              <a:t>Ponadto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poszczególnych </a:t>
            </a:r>
            <a:r>
              <a:rPr sz="1300" spc="-5" dirty="0">
                <a:latin typeface="Arial"/>
                <a:cs typeface="Arial"/>
              </a:rPr>
              <a:t>kategoriach </a:t>
            </a:r>
            <a:r>
              <a:rPr sz="1300" spc="-10" dirty="0">
                <a:latin typeface="Arial"/>
                <a:cs typeface="Arial"/>
              </a:rPr>
              <a:t>zawartych było łącznie </a:t>
            </a:r>
            <a:r>
              <a:rPr sz="1300" spc="-5" dirty="0">
                <a:latin typeface="Arial"/>
                <a:cs typeface="Arial"/>
              </a:rPr>
              <a:t>8 </a:t>
            </a:r>
            <a:r>
              <a:rPr sz="1300" spc="-10" dirty="0">
                <a:latin typeface="Arial"/>
                <a:cs typeface="Arial"/>
              </a:rPr>
              <a:t>charakterystyk </a:t>
            </a:r>
            <a:r>
              <a:rPr sz="1300" spc="-5" dirty="0">
                <a:latin typeface="Arial"/>
                <a:cs typeface="Arial"/>
              </a:rPr>
              <a:t>((1) </a:t>
            </a:r>
            <a:r>
              <a:rPr sz="1300" spc="-10" dirty="0">
                <a:latin typeface="Arial"/>
                <a:cs typeface="Arial"/>
              </a:rPr>
              <a:t>łatwość użycia, </a:t>
            </a:r>
            <a:r>
              <a:rPr sz="1300" spc="-5" dirty="0">
                <a:latin typeface="Arial"/>
                <a:cs typeface="Arial"/>
              </a:rPr>
              <a:t>(2)  </a:t>
            </a:r>
            <a:r>
              <a:rPr sz="1300" spc="-10" dirty="0">
                <a:latin typeface="Arial"/>
                <a:cs typeface="Arial"/>
              </a:rPr>
              <a:t>hiperłącza, </a:t>
            </a:r>
            <a:r>
              <a:rPr sz="1300" spc="-5" dirty="0">
                <a:latin typeface="Arial"/>
                <a:cs typeface="Arial"/>
              </a:rPr>
              <a:t>(3) </a:t>
            </a:r>
            <a:r>
              <a:rPr sz="1300" spc="-10" dirty="0">
                <a:latin typeface="Arial"/>
                <a:cs typeface="Arial"/>
              </a:rPr>
              <a:t>struktura, </a:t>
            </a:r>
            <a:r>
              <a:rPr sz="1300" spc="-5" dirty="0">
                <a:latin typeface="Arial"/>
                <a:cs typeface="Arial"/>
              </a:rPr>
              <a:t>(4) </a:t>
            </a:r>
            <a:r>
              <a:rPr sz="1300" spc="-10" dirty="0">
                <a:latin typeface="Arial"/>
                <a:cs typeface="Arial"/>
              </a:rPr>
              <a:t>trafność, </a:t>
            </a:r>
            <a:r>
              <a:rPr sz="1300" spc="-5" dirty="0">
                <a:latin typeface="Arial"/>
                <a:cs typeface="Arial"/>
              </a:rPr>
              <a:t>(5) </a:t>
            </a:r>
            <a:r>
              <a:rPr sz="1300" spc="-10" dirty="0">
                <a:latin typeface="Arial"/>
                <a:cs typeface="Arial"/>
              </a:rPr>
              <a:t>zrozumiałość, </a:t>
            </a:r>
            <a:r>
              <a:rPr sz="1300" spc="-5" dirty="0">
                <a:latin typeface="Arial"/>
                <a:cs typeface="Arial"/>
              </a:rPr>
              <a:t>(6) kompletność, (7) </a:t>
            </a:r>
            <a:r>
              <a:rPr sz="1300" spc="-10" dirty="0">
                <a:latin typeface="Arial"/>
                <a:cs typeface="Arial"/>
              </a:rPr>
              <a:t>układ </a:t>
            </a:r>
            <a:r>
              <a:rPr sz="1300" spc="-20" dirty="0">
                <a:latin typeface="Arial"/>
                <a:cs typeface="Arial"/>
              </a:rPr>
              <a:t>strony, </a:t>
            </a:r>
            <a:r>
              <a:rPr sz="1300" spc="-5" dirty="0">
                <a:latin typeface="Arial"/>
                <a:cs typeface="Arial"/>
              </a:rPr>
              <a:t>(9) opcje  wyszukiwania).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Przynależność charakterystyk </a:t>
            </a:r>
            <a:r>
              <a:rPr sz="1300" spc="-5" dirty="0">
                <a:latin typeface="Arial"/>
                <a:cs typeface="Arial"/>
              </a:rPr>
              <a:t>do </a:t>
            </a:r>
            <a:r>
              <a:rPr sz="1300" spc="-10" dirty="0">
                <a:latin typeface="Arial"/>
                <a:cs typeface="Arial"/>
              </a:rPr>
              <a:t>poszczególnych </a:t>
            </a:r>
            <a:r>
              <a:rPr sz="1300" dirty="0">
                <a:latin typeface="Arial"/>
                <a:cs typeface="Arial"/>
              </a:rPr>
              <a:t>kategorii </a:t>
            </a:r>
            <a:r>
              <a:rPr sz="1300" spc="-5" dirty="0">
                <a:latin typeface="Arial"/>
                <a:cs typeface="Arial"/>
              </a:rPr>
              <a:t>nie zmieniła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10" dirty="0">
                <a:latin typeface="Arial"/>
                <a:cs typeface="Arial"/>
              </a:rPr>
              <a:t>względem poprzedniej </a:t>
            </a:r>
            <a:r>
              <a:rPr sz="1300" spc="-5" dirty="0">
                <a:latin typeface="Arial"/>
                <a:cs typeface="Arial"/>
              </a:rPr>
              <a:t>wersji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metody,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a jedynie zmieniły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15" dirty="0">
                <a:latin typeface="Arial"/>
                <a:cs typeface="Arial"/>
              </a:rPr>
              <a:t>nieznacznie nazwy </a:t>
            </a:r>
            <a:r>
              <a:rPr sz="1300" spc="-10" dirty="0">
                <a:latin typeface="Arial"/>
                <a:cs typeface="Arial"/>
              </a:rPr>
              <a:t>pewnych </a:t>
            </a:r>
            <a:r>
              <a:rPr sz="1300" spc="-5" dirty="0">
                <a:latin typeface="Arial"/>
                <a:cs typeface="Arial"/>
              </a:rPr>
              <a:t>charakterystyk </a:t>
            </a:r>
            <a:r>
              <a:rPr sz="1300" spc="-10" dirty="0">
                <a:latin typeface="Arial"/>
                <a:cs typeface="Arial"/>
              </a:rPr>
              <a:t>(„obszerność” została zmieniona</a:t>
            </a:r>
            <a:r>
              <a:rPr sz="1300" spc="-15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na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„kompletność”, a </a:t>
            </a:r>
            <a:r>
              <a:rPr sz="1300" spc="-10" dirty="0">
                <a:latin typeface="Arial"/>
                <a:cs typeface="Arial"/>
              </a:rPr>
              <a:t>„przyjazność </a:t>
            </a:r>
            <a:r>
              <a:rPr sz="1300" dirty="0">
                <a:latin typeface="Arial"/>
                <a:cs typeface="Arial"/>
              </a:rPr>
              <a:t>dla </a:t>
            </a:r>
            <a:r>
              <a:rPr sz="1300" spc="-10" dirty="0">
                <a:latin typeface="Arial"/>
                <a:cs typeface="Arial"/>
              </a:rPr>
              <a:t>użytkowników” zmieniono </a:t>
            </a:r>
            <a:r>
              <a:rPr sz="1300" spc="-15" dirty="0">
                <a:latin typeface="Arial"/>
                <a:cs typeface="Arial"/>
              </a:rPr>
              <a:t>na </a:t>
            </a:r>
            <a:r>
              <a:rPr sz="1300" spc="-5" dirty="0">
                <a:latin typeface="Arial"/>
                <a:cs typeface="Arial"/>
              </a:rPr>
              <a:t>„łatwość </a:t>
            </a:r>
            <a:r>
              <a:rPr sz="1300" spc="-10" dirty="0">
                <a:latin typeface="Arial"/>
                <a:cs typeface="Arial"/>
              </a:rPr>
              <a:t>użycia”). </a:t>
            </a:r>
            <a:r>
              <a:rPr sz="1300" spc="-5" dirty="0">
                <a:latin typeface="Arial"/>
                <a:cs typeface="Arial"/>
              </a:rPr>
              <a:t>Jeżeli </a:t>
            </a:r>
            <a:r>
              <a:rPr sz="1300" spc="-15" dirty="0">
                <a:latin typeface="Arial"/>
                <a:cs typeface="Arial"/>
              </a:rPr>
              <a:t>chodzi </a:t>
            </a:r>
            <a:r>
              <a:rPr sz="1300" spc="-5" dirty="0">
                <a:latin typeface="Arial"/>
                <a:cs typeface="Arial"/>
              </a:rPr>
              <a:t>o</a:t>
            </a:r>
            <a:r>
              <a:rPr sz="1300" spc="26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charakterystykę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„wyszukiwanie”, </a:t>
            </a:r>
            <a:r>
              <a:rPr sz="1300" dirty="0">
                <a:latin typeface="Arial"/>
                <a:cs typeface="Arial"/>
              </a:rPr>
              <a:t>jej </a:t>
            </a:r>
            <a:r>
              <a:rPr sz="1300" spc="-5" dirty="0">
                <a:latin typeface="Arial"/>
                <a:cs typeface="Arial"/>
              </a:rPr>
              <a:t>stosowalność </a:t>
            </a:r>
            <a:r>
              <a:rPr sz="1300" spc="-10" dirty="0">
                <a:latin typeface="Arial"/>
                <a:cs typeface="Arial"/>
              </a:rPr>
              <a:t>określono </a:t>
            </a:r>
            <a:r>
              <a:rPr sz="1300" dirty="0">
                <a:latin typeface="Arial"/>
                <a:cs typeface="Arial"/>
              </a:rPr>
              <a:t>jako</a:t>
            </a:r>
            <a:r>
              <a:rPr sz="1300" spc="114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opcjonalną.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 marR="372745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Poszczególne </a:t>
            </a:r>
            <a:r>
              <a:rPr sz="1300" spc="-5" dirty="0">
                <a:latin typeface="Arial"/>
                <a:cs typeface="Arial"/>
              </a:rPr>
              <a:t>charakterystyki </a:t>
            </a:r>
            <a:r>
              <a:rPr sz="1300" spc="-10" dirty="0">
                <a:latin typeface="Arial"/>
                <a:cs typeface="Arial"/>
              </a:rPr>
              <a:t>wykorzystują tutaj łącznie </a:t>
            </a:r>
            <a:r>
              <a:rPr sz="1300" spc="-5" dirty="0">
                <a:latin typeface="Arial"/>
                <a:cs typeface="Arial"/>
              </a:rPr>
              <a:t>26 kryteriów [1]. </a:t>
            </a:r>
            <a:r>
              <a:rPr sz="1300" spc="-10" dirty="0">
                <a:latin typeface="Arial"/>
                <a:cs typeface="Arial"/>
              </a:rPr>
              <a:t>Podobnie </a:t>
            </a:r>
            <a:r>
              <a:rPr sz="1300" dirty="0">
                <a:latin typeface="Arial"/>
                <a:cs typeface="Arial"/>
              </a:rPr>
              <a:t>jak </a:t>
            </a:r>
            <a:r>
              <a:rPr sz="1300" spc="-5" dirty="0">
                <a:latin typeface="Arial"/>
                <a:cs typeface="Arial"/>
              </a:rPr>
              <a:t>ma to </a:t>
            </a:r>
            <a:r>
              <a:rPr sz="1300" dirty="0">
                <a:latin typeface="Arial"/>
                <a:cs typeface="Arial"/>
              </a:rPr>
              <a:t>miejsce </a:t>
            </a:r>
            <a:r>
              <a:rPr sz="1300" spc="-5" dirty="0">
                <a:latin typeface="Arial"/>
                <a:cs typeface="Arial"/>
              </a:rPr>
              <a:t>w modelu  </a:t>
            </a:r>
            <a:r>
              <a:rPr sz="1300" spc="10" dirty="0">
                <a:latin typeface="Arial"/>
                <a:cs typeface="Arial"/>
              </a:rPr>
              <a:t>WUS,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każdej charakterystyce występuje jedno </a:t>
            </a:r>
            <a:r>
              <a:rPr sz="1300" spc="-5" dirty="0">
                <a:latin typeface="Arial"/>
                <a:cs typeface="Arial"/>
              </a:rPr>
              <a:t>kryterium </a:t>
            </a:r>
            <a:r>
              <a:rPr sz="1300" spc="-15" dirty="0">
                <a:latin typeface="Arial"/>
                <a:cs typeface="Arial"/>
              </a:rPr>
              <a:t>negatywne, </a:t>
            </a:r>
            <a:r>
              <a:rPr sz="1300" spc="-5" dirty="0">
                <a:latin typeface="Arial"/>
                <a:cs typeface="Arial"/>
              </a:rPr>
              <a:t>które </a:t>
            </a:r>
            <a:r>
              <a:rPr sz="1300" spc="-15" dirty="0">
                <a:latin typeface="Arial"/>
                <a:cs typeface="Arial"/>
              </a:rPr>
              <a:t>służy </a:t>
            </a:r>
            <a:r>
              <a:rPr sz="1300" spc="-5" dirty="0">
                <a:latin typeface="Arial"/>
                <a:cs typeface="Arial"/>
              </a:rPr>
              <a:t>do weryfikacji </a:t>
            </a:r>
            <a:r>
              <a:rPr sz="1300" spc="-20" dirty="0">
                <a:latin typeface="Arial"/>
                <a:cs typeface="Arial"/>
              </a:rPr>
              <a:t>ankiety. </a:t>
            </a:r>
            <a:r>
              <a:rPr sz="1300" spc="-5" dirty="0">
                <a:latin typeface="Arial"/>
                <a:cs typeface="Arial"/>
              </a:rPr>
              <a:t>W  metodzie tej </a:t>
            </a:r>
            <a:r>
              <a:rPr sz="1300" spc="-10" dirty="0">
                <a:latin typeface="Arial"/>
                <a:cs typeface="Arial"/>
              </a:rPr>
              <a:t>wykorzystano </a:t>
            </a:r>
            <a:r>
              <a:rPr sz="1300" spc="-5" dirty="0">
                <a:latin typeface="Arial"/>
                <a:cs typeface="Arial"/>
              </a:rPr>
              <a:t>5 </a:t>
            </a:r>
            <a:r>
              <a:rPr sz="1300" spc="-10" dirty="0">
                <a:latin typeface="Arial"/>
                <a:cs typeface="Arial"/>
              </a:rPr>
              <a:t>punktową </a:t>
            </a:r>
            <a:r>
              <a:rPr sz="1300" dirty="0">
                <a:latin typeface="Arial"/>
                <a:cs typeface="Arial"/>
              </a:rPr>
              <a:t>skalę Likerta </a:t>
            </a:r>
            <a:r>
              <a:rPr sz="1300" spc="-5" dirty="0">
                <a:latin typeface="Arial"/>
                <a:cs typeface="Arial"/>
              </a:rPr>
              <a:t>[2]. Również w tej metodzie nie określono wag  </a:t>
            </a:r>
            <a:r>
              <a:rPr sz="1300" spc="-10" dirty="0">
                <a:latin typeface="Arial"/>
                <a:cs typeface="Arial"/>
              </a:rPr>
              <a:t>poszczególnych</a:t>
            </a:r>
            <a:r>
              <a:rPr sz="1300" spc="8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kryteriów.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 marR="33909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Odpowiedzi </a:t>
            </a:r>
            <a:r>
              <a:rPr sz="1300" spc="-15" dirty="0">
                <a:latin typeface="Arial"/>
                <a:cs typeface="Arial"/>
              </a:rPr>
              <a:t>na </a:t>
            </a:r>
            <a:r>
              <a:rPr sz="1300" spc="-10" dirty="0">
                <a:latin typeface="Arial"/>
                <a:cs typeface="Arial"/>
              </a:rPr>
              <a:t>poszczególne pytania postawione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dirty="0">
                <a:latin typeface="Arial"/>
                <a:cs typeface="Arial"/>
              </a:rPr>
              <a:t>celu </a:t>
            </a:r>
            <a:r>
              <a:rPr sz="1300" spc="-10" dirty="0">
                <a:latin typeface="Arial"/>
                <a:cs typeface="Arial"/>
              </a:rPr>
              <a:t>badań prowadzonych </a:t>
            </a:r>
            <a:r>
              <a:rPr sz="1300" spc="-15" dirty="0">
                <a:latin typeface="Arial"/>
                <a:cs typeface="Arial"/>
              </a:rPr>
              <a:t>nad </a:t>
            </a:r>
            <a:r>
              <a:rPr sz="1300" spc="-5" dirty="0">
                <a:latin typeface="Arial"/>
                <a:cs typeface="Arial"/>
              </a:rPr>
              <a:t>metodą </a:t>
            </a:r>
            <a:r>
              <a:rPr sz="1300" spc="20" dirty="0">
                <a:latin typeface="Arial"/>
                <a:cs typeface="Arial"/>
              </a:rPr>
              <a:t>WEQ </a:t>
            </a:r>
            <a:r>
              <a:rPr sz="1300" spc="-5" dirty="0">
                <a:latin typeface="Arial"/>
                <a:cs typeface="Arial"/>
              </a:rPr>
              <a:t>weryfikowano  </a:t>
            </a:r>
            <a:r>
              <a:rPr sz="1300" spc="-15" dirty="0">
                <a:latin typeface="Arial"/>
                <a:cs typeface="Arial"/>
              </a:rPr>
              <a:t>za </a:t>
            </a:r>
            <a:r>
              <a:rPr sz="1300" spc="-10" dirty="0">
                <a:latin typeface="Arial"/>
                <a:cs typeface="Arial"/>
              </a:rPr>
              <a:t>pomocą: grupowej </a:t>
            </a:r>
            <a:r>
              <a:rPr sz="1300" spc="-5" dirty="0">
                <a:latin typeface="Arial"/>
                <a:cs typeface="Arial"/>
              </a:rPr>
              <a:t>konfirmacyjnej analizy </a:t>
            </a:r>
            <a:r>
              <a:rPr sz="1300" spc="-10" dirty="0">
                <a:latin typeface="Arial"/>
                <a:cs typeface="Arial"/>
              </a:rPr>
              <a:t>czynnikowej wykorzystującej </a:t>
            </a:r>
            <a:r>
              <a:rPr sz="1300" dirty="0">
                <a:latin typeface="Arial"/>
                <a:cs typeface="Arial"/>
              </a:rPr>
              <a:t>walidację </a:t>
            </a:r>
            <a:r>
              <a:rPr sz="1300" spc="-10" dirty="0">
                <a:latin typeface="Arial"/>
                <a:cs typeface="Arial"/>
              </a:rPr>
              <a:t>krzyżową </a:t>
            </a:r>
            <a:r>
              <a:rPr sz="1300" spc="-5" dirty="0">
                <a:latin typeface="Arial"/>
                <a:cs typeface="Arial"/>
              </a:rPr>
              <a:t>(pytanie 1 i </a:t>
            </a:r>
            <a:r>
              <a:rPr sz="1300" spc="-10" dirty="0">
                <a:latin typeface="Arial"/>
                <a:cs typeface="Arial"/>
              </a:rPr>
              <a:t>4),  </a:t>
            </a:r>
            <a:r>
              <a:rPr sz="1300" spc="-5" dirty="0">
                <a:latin typeface="Arial"/>
                <a:cs typeface="Arial"/>
              </a:rPr>
              <a:t>oprogramowania </a:t>
            </a:r>
            <a:r>
              <a:rPr sz="1300" dirty="0">
                <a:latin typeface="Arial"/>
                <a:cs typeface="Arial"/>
              </a:rPr>
              <a:t>Lisrel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0" dirty="0">
                <a:latin typeface="Arial"/>
                <a:cs typeface="Arial"/>
              </a:rPr>
              <a:t>wykorzystaniem zasady </a:t>
            </a:r>
            <a:r>
              <a:rPr sz="1300" dirty="0">
                <a:latin typeface="Arial"/>
                <a:cs typeface="Arial"/>
              </a:rPr>
              <a:t>mówiącej, </a:t>
            </a:r>
            <a:r>
              <a:rPr sz="1300" spc="-15" dirty="0">
                <a:latin typeface="Arial"/>
                <a:cs typeface="Arial"/>
              </a:rPr>
              <a:t>że </a:t>
            </a:r>
            <a:r>
              <a:rPr sz="1300" dirty="0">
                <a:latin typeface="Arial"/>
                <a:cs typeface="Arial"/>
              </a:rPr>
              <a:t>skala </a:t>
            </a:r>
            <a:r>
              <a:rPr sz="1300" spc="-15" dirty="0">
                <a:latin typeface="Arial"/>
                <a:cs typeface="Arial"/>
              </a:rPr>
              <a:t>powinna </a:t>
            </a:r>
            <a:r>
              <a:rPr sz="1300" spc="-5" dirty="0">
                <a:latin typeface="Arial"/>
                <a:cs typeface="Arial"/>
              </a:rPr>
              <a:t>spójnie odzwierciedlać </a:t>
            </a:r>
            <a:r>
              <a:rPr sz="1300" spc="-10" dirty="0">
                <a:latin typeface="Arial"/>
                <a:cs typeface="Arial"/>
              </a:rPr>
              <a:t>przedmiot  </a:t>
            </a:r>
            <a:r>
              <a:rPr sz="1300" spc="-5" dirty="0">
                <a:latin typeface="Arial"/>
                <a:cs typeface="Arial"/>
              </a:rPr>
              <a:t>pomiaru (pytanie 2), </a:t>
            </a:r>
            <a:r>
              <a:rPr sz="1300" spc="-10" dirty="0">
                <a:latin typeface="Arial"/>
                <a:cs typeface="Arial"/>
              </a:rPr>
              <a:t>analizy </a:t>
            </a:r>
            <a:r>
              <a:rPr sz="1300" spc="-5" dirty="0">
                <a:latin typeface="Arial"/>
                <a:cs typeface="Arial"/>
              </a:rPr>
              <a:t>wariancji (pytanie 3). Metoda ta </a:t>
            </a:r>
            <a:r>
              <a:rPr sz="1300" spc="-10" dirty="0">
                <a:latin typeface="Arial"/>
                <a:cs typeface="Arial"/>
              </a:rPr>
              <a:t>została stworzona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dirty="0">
                <a:latin typeface="Arial"/>
                <a:cs typeface="Arial"/>
              </a:rPr>
              <a:t>celu </a:t>
            </a:r>
            <a:r>
              <a:rPr sz="1300" spc="-10" dirty="0">
                <a:latin typeface="Arial"/>
                <a:cs typeface="Arial"/>
              </a:rPr>
              <a:t>badania </a:t>
            </a:r>
            <a:r>
              <a:rPr sz="1300" dirty="0">
                <a:latin typeface="Arial"/>
                <a:cs typeface="Arial"/>
              </a:rPr>
              <a:t>serwisów </a:t>
            </a:r>
            <a:r>
              <a:rPr sz="1300" spc="20" dirty="0">
                <a:latin typeface="Arial"/>
                <a:cs typeface="Arial"/>
              </a:rPr>
              <a:t>e-  </a:t>
            </a:r>
            <a:r>
              <a:rPr sz="1300" spc="-10" dirty="0">
                <a:latin typeface="Arial"/>
                <a:cs typeface="Arial"/>
              </a:rPr>
              <a:t>government, </a:t>
            </a:r>
            <a:r>
              <a:rPr sz="1300" dirty="0">
                <a:latin typeface="Arial"/>
                <a:cs typeface="Arial"/>
              </a:rPr>
              <a:t>ale </a:t>
            </a:r>
            <a:r>
              <a:rPr sz="1300" spc="-10" dirty="0">
                <a:latin typeface="Arial"/>
                <a:cs typeface="Arial"/>
              </a:rPr>
              <a:t>może być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0" dirty="0">
                <a:latin typeface="Arial"/>
                <a:cs typeface="Arial"/>
              </a:rPr>
              <a:t>powodzeniem stosowana także </a:t>
            </a:r>
            <a:r>
              <a:rPr sz="1300" spc="-5" dirty="0">
                <a:latin typeface="Arial"/>
                <a:cs typeface="Arial"/>
              </a:rPr>
              <a:t>do </a:t>
            </a:r>
            <a:r>
              <a:rPr sz="1300" spc="-15" dirty="0">
                <a:latin typeface="Arial"/>
                <a:cs typeface="Arial"/>
              </a:rPr>
              <a:t>oceny </a:t>
            </a:r>
            <a:r>
              <a:rPr sz="1300" spc="-10" dirty="0">
                <a:latin typeface="Arial"/>
                <a:cs typeface="Arial"/>
              </a:rPr>
              <a:t>innych </a:t>
            </a:r>
            <a:r>
              <a:rPr sz="1300" spc="-5" dirty="0">
                <a:latin typeface="Arial"/>
                <a:cs typeface="Arial"/>
              </a:rPr>
              <a:t>rodzajów </a:t>
            </a:r>
            <a:r>
              <a:rPr sz="1300" spc="-10" dirty="0">
                <a:latin typeface="Arial"/>
                <a:cs typeface="Arial"/>
              </a:rPr>
              <a:t>internetowych </a:t>
            </a:r>
            <a:r>
              <a:rPr sz="1300" dirty="0">
                <a:latin typeface="Arial"/>
                <a:cs typeface="Arial"/>
              </a:rPr>
              <a:t>serwisów  </a:t>
            </a:r>
            <a:r>
              <a:rPr sz="1300" spc="-10" dirty="0">
                <a:latin typeface="Arial"/>
                <a:cs typeface="Arial"/>
              </a:rPr>
              <a:t>informacyjnych, </a:t>
            </a:r>
            <a:r>
              <a:rPr sz="1300" spc="-5" dirty="0">
                <a:latin typeface="Arial"/>
                <a:cs typeface="Arial"/>
              </a:rPr>
              <a:t>mających </a:t>
            </a:r>
            <a:r>
              <a:rPr sz="1300" spc="-20" dirty="0">
                <a:latin typeface="Arial"/>
                <a:cs typeface="Arial"/>
              </a:rPr>
              <a:t>na </a:t>
            </a:r>
            <a:r>
              <a:rPr sz="1300" dirty="0">
                <a:latin typeface="Arial"/>
                <a:cs typeface="Arial"/>
              </a:rPr>
              <a:t>celu </a:t>
            </a:r>
            <a:r>
              <a:rPr sz="1300" spc="-10" dirty="0">
                <a:latin typeface="Arial"/>
                <a:cs typeface="Arial"/>
              </a:rPr>
              <a:t>dostarczanie użytkownikom </a:t>
            </a:r>
            <a:r>
              <a:rPr sz="1300" spc="-5" dirty="0">
                <a:latin typeface="Arial"/>
                <a:cs typeface="Arial"/>
              </a:rPr>
              <a:t>wiedzy i informacji</a:t>
            </a:r>
            <a:r>
              <a:rPr sz="1300" spc="31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[1].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226695" algn="l"/>
              </a:tabLst>
            </a:pPr>
            <a:r>
              <a:rPr sz="1200" spc="5" dirty="0">
                <a:latin typeface="Arial"/>
                <a:cs typeface="Arial"/>
              </a:rPr>
              <a:t>Elling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Lentz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L.,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Jong</a:t>
            </a:r>
            <a:r>
              <a:rPr sz="1200" spc="-10" dirty="0">
                <a:latin typeface="Arial"/>
                <a:cs typeface="Arial"/>
              </a:rPr>
              <a:t> M.,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den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Bergh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Measuring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quality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governmental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websites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controlled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versus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  </a:t>
            </a:r>
            <a:r>
              <a:rPr sz="1200" spc="5" dirty="0">
                <a:latin typeface="Arial"/>
                <a:cs typeface="Arial"/>
              </a:rPr>
              <a:t>online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setting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‘Website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Evaluation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Questionnaire’.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Government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Information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Quarterly,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Vol.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29,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No. 3,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226060" indent="-213995">
              <a:lnSpc>
                <a:spcPct val="100000"/>
              </a:lnSpc>
              <a:buAutoNum type="arabicPlain"/>
              <a:tabLst>
                <a:tab pos="226695" algn="l"/>
              </a:tabLst>
            </a:pPr>
            <a:r>
              <a:rPr sz="1200" spc="5" dirty="0">
                <a:latin typeface="Arial"/>
                <a:cs typeface="Arial"/>
              </a:rPr>
              <a:t>Elling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Lentz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L.,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Jong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M.,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Website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Questionnaire: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Research-Based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Tool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Evaluating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Informational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Websites.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Lecture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Notes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Computer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Science,</a:t>
            </a:r>
            <a:r>
              <a:rPr sz="1200" spc="-20" dirty="0">
                <a:latin typeface="Arial"/>
                <a:cs typeface="Arial"/>
              </a:rPr>
              <a:t> Vol. </a:t>
            </a:r>
            <a:r>
              <a:rPr sz="1200" spc="-5" dirty="0">
                <a:latin typeface="Arial"/>
                <a:cs typeface="Arial"/>
              </a:rPr>
              <a:t>4656,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2007,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s. </a:t>
            </a:r>
            <a:r>
              <a:rPr sz="1200" spc="10" dirty="0">
                <a:latin typeface="Arial"/>
                <a:cs typeface="Arial"/>
              </a:rPr>
              <a:t>293-304.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182956"/>
            <a:ext cx="66084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Evaluation</a:t>
            </a:r>
            <a:r>
              <a:rPr spc="-90" dirty="0"/>
              <a:t> </a:t>
            </a:r>
            <a:r>
              <a:rPr dirty="0"/>
              <a:t>Questionnaire</a:t>
            </a:r>
          </a:p>
        </p:txBody>
      </p:sp>
      <p:sp>
        <p:nvSpPr>
          <p:cNvPr id="3" name="object 3"/>
          <p:cNvSpPr/>
          <p:nvPr/>
        </p:nvSpPr>
        <p:spPr>
          <a:xfrm>
            <a:off x="13617" y="947927"/>
            <a:ext cx="9096339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182956"/>
            <a:ext cx="43738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Quality</a:t>
            </a:r>
            <a:r>
              <a:rPr spc="-9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345" y="948690"/>
            <a:ext cx="8242934" cy="5031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367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Prace </a:t>
            </a:r>
            <a:r>
              <a:rPr sz="1300" spc="-15" dirty="0">
                <a:latin typeface="Arial"/>
                <a:cs typeface="Arial"/>
              </a:rPr>
              <a:t>nad </a:t>
            </a:r>
            <a:r>
              <a:rPr sz="1300" spc="-5" dirty="0">
                <a:latin typeface="Arial"/>
                <a:cs typeface="Arial"/>
              </a:rPr>
              <a:t>metodą </a:t>
            </a:r>
            <a:r>
              <a:rPr sz="1300" dirty="0">
                <a:latin typeface="Arial"/>
                <a:cs typeface="Arial"/>
              </a:rPr>
              <a:t>Website Quality </a:t>
            </a:r>
            <a:r>
              <a:rPr sz="1300" spc="-5" dirty="0">
                <a:latin typeface="Arial"/>
                <a:cs typeface="Arial"/>
              </a:rPr>
              <a:t>Model </a:t>
            </a:r>
            <a:r>
              <a:rPr sz="1300" spc="-10" dirty="0">
                <a:latin typeface="Arial"/>
                <a:cs typeface="Arial"/>
              </a:rPr>
              <a:t>prowadzono </a:t>
            </a:r>
            <a:r>
              <a:rPr sz="1300" spc="-15" dirty="0">
                <a:latin typeface="Arial"/>
                <a:cs typeface="Arial"/>
              </a:rPr>
              <a:t>na </a:t>
            </a:r>
            <a:r>
              <a:rPr sz="1300" spc="-5" dirty="0">
                <a:latin typeface="Arial"/>
                <a:cs typeface="Arial"/>
              </a:rPr>
              <a:t>Uniwersytecie </a:t>
            </a:r>
            <a:r>
              <a:rPr sz="1300" spc="-10" dirty="0">
                <a:latin typeface="Arial"/>
                <a:cs typeface="Arial"/>
              </a:rPr>
              <a:t>Syracuse </a:t>
            </a:r>
            <a:r>
              <a:rPr sz="1300" spc="-5" dirty="0">
                <a:latin typeface="Arial"/>
                <a:cs typeface="Arial"/>
              </a:rPr>
              <a:t>[1]. Do </a:t>
            </a:r>
            <a:r>
              <a:rPr sz="1300" spc="5" dirty="0">
                <a:latin typeface="Arial"/>
                <a:cs typeface="Arial"/>
              </a:rPr>
              <a:t>jej </a:t>
            </a:r>
            <a:r>
              <a:rPr sz="1300" spc="-5" dirty="0">
                <a:latin typeface="Arial"/>
                <a:cs typeface="Arial"/>
              </a:rPr>
              <a:t>stworzenia  </a:t>
            </a:r>
            <a:r>
              <a:rPr sz="1300" spc="-10" dirty="0">
                <a:latin typeface="Arial"/>
                <a:cs typeface="Arial"/>
              </a:rPr>
              <a:t>wykorzystano </a:t>
            </a:r>
            <a:r>
              <a:rPr sz="1300" spc="-5" dirty="0">
                <a:latin typeface="Arial"/>
                <a:cs typeface="Arial"/>
              </a:rPr>
              <a:t>model jakości </a:t>
            </a:r>
            <a:r>
              <a:rPr sz="1300" spc="-10" dirty="0">
                <a:latin typeface="Arial"/>
                <a:cs typeface="Arial"/>
              </a:rPr>
              <a:t>Kano, </a:t>
            </a:r>
            <a:r>
              <a:rPr sz="1300" spc="-5" dirty="0">
                <a:latin typeface="Arial"/>
                <a:cs typeface="Arial"/>
              </a:rPr>
              <a:t>w którym </a:t>
            </a:r>
            <a:r>
              <a:rPr sz="1300" spc="-10" dirty="0">
                <a:latin typeface="Arial"/>
                <a:cs typeface="Arial"/>
              </a:rPr>
              <a:t>zdefiniowane </a:t>
            </a:r>
            <a:r>
              <a:rPr sz="1300" spc="-5" dirty="0">
                <a:latin typeface="Arial"/>
                <a:cs typeface="Arial"/>
              </a:rPr>
              <a:t>są </a:t>
            </a:r>
            <a:r>
              <a:rPr sz="1300" spc="-10" dirty="0">
                <a:latin typeface="Arial"/>
                <a:cs typeface="Arial"/>
              </a:rPr>
              <a:t>trzy poziomy oczekiwań </a:t>
            </a:r>
            <a:r>
              <a:rPr sz="1300" spc="-5" dirty="0">
                <a:latin typeface="Arial"/>
                <a:cs typeface="Arial"/>
              </a:rPr>
              <a:t>klientów </a:t>
            </a:r>
            <a:r>
              <a:rPr sz="1300" spc="-10" dirty="0">
                <a:latin typeface="Arial"/>
                <a:cs typeface="Arial"/>
              </a:rPr>
              <a:t>odnośnie do  </a:t>
            </a:r>
            <a:r>
              <a:rPr sz="1300" spc="-5" dirty="0">
                <a:latin typeface="Arial"/>
                <a:cs typeface="Arial"/>
              </a:rPr>
              <a:t>jakości </a:t>
            </a:r>
            <a:r>
              <a:rPr sz="1300" spc="-10" dirty="0">
                <a:latin typeface="Arial"/>
                <a:cs typeface="Arial"/>
              </a:rPr>
              <a:t>produktu bądź usługi. </a:t>
            </a:r>
            <a:r>
              <a:rPr sz="1300" spc="-5" dirty="0">
                <a:latin typeface="Arial"/>
                <a:cs typeface="Arial"/>
              </a:rPr>
              <a:t>Poziom „podstawowy” </a:t>
            </a:r>
            <a:r>
              <a:rPr sz="1300" spc="-10" dirty="0">
                <a:latin typeface="Arial"/>
                <a:cs typeface="Arial"/>
              </a:rPr>
              <a:t>(ang. </a:t>
            </a:r>
            <a:r>
              <a:rPr sz="1300" dirty="0">
                <a:latin typeface="Arial"/>
                <a:cs typeface="Arial"/>
              </a:rPr>
              <a:t>basic) </a:t>
            </a:r>
            <a:r>
              <a:rPr sz="1300" spc="-5" dirty="0">
                <a:latin typeface="Arial"/>
                <a:cs typeface="Arial"/>
              </a:rPr>
              <a:t>określa </a:t>
            </a:r>
            <a:r>
              <a:rPr sz="1300" spc="-10" dirty="0">
                <a:latin typeface="Arial"/>
                <a:cs typeface="Arial"/>
              </a:rPr>
              <a:t>elementy podstawowe, </a:t>
            </a:r>
            <a:r>
              <a:rPr sz="1300" spc="-5" dirty="0">
                <a:latin typeface="Arial"/>
                <a:cs typeface="Arial"/>
              </a:rPr>
              <a:t>które </a:t>
            </a:r>
            <a:r>
              <a:rPr sz="1300" spc="-10" dirty="0">
                <a:latin typeface="Arial"/>
                <a:cs typeface="Arial"/>
              </a:rPr>
              <a:t>powinny  </a:t>
            </a:r>
            <a:r>
              <a:rPr sz="1300" spc="-5" dirty="0">
                <a:latin typeface="Arial"/>
                <a:cs typeface="Arial"/>
              </a:rPr>
              <a:t>być </a:t>
            </a:r>
            <a:r>
              <a:rPr sz="1300" spc="-10" dirty="0">
                <a:latin typeface="Arial"/>
                <a:cs typeface="Arial"/>
              </a:rPr>
              <a:t>zawarte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każdym towarze </a:t>
            </a:r>
            <a:r>
              <a:rPr sz="1300" spc="-5" dirty="0">
                <a:latin typeface="Arial"/>
                <a:cs typeface="Arial"/>
              </a:rPr>
              <a:t>lub </a:t>
            </a:r>
            <a:r>
              <a:rPr sz="1300" spc="-15" dirty="0">
                <a:latin typeface="Arial"/>
                <a:cs typeface="Arial"/>
              </a:rPr>
              <a:t>usłudze </a:t>
            </a:r>
            <a:r>
              <a:rPr sz="1300" spc="-10" dirty="0">
                <a:latin typeface="Arial"/>
                <a:cs typeface="Arial"/>
              </a:rPr>
              <a:t>określonego typu. </a:t>
            </a:r>
            <a:r>
              <a:rPr sz="1300" spc="-5" dirty="0">
                <a:latin typeface="Arial"/>
                <a:cs typeface="Arial"/>
              </a:rPr>
              <a:t>Poziom „satysfakcjonujący” </a:t>
            </a:r>
            <a:r>
              <a:rPr sz="1300" spc="-10" dirty="0">
                <a:latin typeface="Arial"/>
                <a:cs typeface="Arial"/>
              </a:rPr>
              <a:t>(ang. performance)  </a:t>
            </a:r>
            <a:r>
              <a:rPr sz="1300" spc="-5" dirty="0">
                <a:latin typeface="Arial"/>
                <a:cs typeface="Arial"/>
              </a:rPr>
              <a:t>określa składniki </a:t>
            </a:r>
            <a:r>
              <a:rPr sz="1300" spc="-15" dirty="0">
                <a:latin typeface="Arial"/>
                <a:cs typeface="Arial"/>
              </a:rPr>
              <a:t>produktu, </a:t>
            </a:r>
            <a:r>
              <a:rPr sz="1300" spc="-5" dirty="0">
                <a:latin typeface="Arial"/>
                <a:cs typeface="Arial"/>
              </a:rPr>
              <a:t>które </a:t>
            </a:r>
            <a:r>
              <a:rPr sz="1300" spc="-10" dirty="0">
                <a:latin typeface="Arial"/>
                <a:cs typeface="Arial"/>
              </a:rPr>
              <a:t>wywołują </a:t>
            </a:r>
            <a:r>
              <a:rPr sz="1300" spc="-5" dirty="0">
                <a:latin typeface="Arial"/>
                <a:cs typeface="Arial"/>
              </a:rPr>
              <a:t>u klienta </a:t>
            </a:r>
            <a:r>
              <a:rPr sz="1300" spc="-10" dirty="0">
                <a:latin typeface="Arial"/>
                <a:cs typeface="Arial"/>
              </a:rPr>
              <a:t>poczucie zadowolenia, </a:t>
            </a:r>
            <a:r>
              <a:rPr sz="1300" dirty="0">
                <a:latin typeface="Arial"/>
                <a:cs typeface="Arial"/>
              </a:rPr>
              <a:t>ale </a:t>
            </a:r>
            <a:r>
              <a:rPr sz="1300" spc="5" dirty="0">
                <a:latin typeface="Arial"/>
                <a:cs typeface="Arial"/>
              </a:rPr>
              <a:t>ich </a:t>
            </a:r>
            <a:r>
              <a:rPr sz="1300" spc="-10" dirty="0">
                <a:latin typeface="Arial"/>
                <a:cs typeface="Arial"/>
              </a:rPr>
              <a:t>brak </a:t>
            </a:r>
            <a:r>
              <a:rPr sz="1300" dirty="0">
                <a:latin typeface="Arial"/>
                <a:cs typeface="Arial"/>
              </a:rPr>
              <a:t>jest </a:t>
            </a:r>
            <a:r>
              <a:rPr sz="1300" spc="-5" dirty="0">
                <a:latin typeface="Arial"/>
                <a:cs typeface="Arial"/>
              </a:rPr>
              <a:t>traktowany jako  wada.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Poziom </a:t>
            </a:r>
            <a:r>
              <a:rPr sz="1300" spc="-10" dirty="0">
                <a:latin typeface="Arial"/>
                <a:cs typeface="Arial"/>
              </a:rPr>
              <a:t>„zachwycający” (ang. </a:t>
            </a:r>
            <a:r>
              <a:rPr sz="1300" spc="-5" dirty="0">
                <a:latin typeface="Arial"/>
                <a:cs typeface="Arial"/>
              </a:rPr>
              <a:t>exciting) określa składniki, które </a:t>
            </a:r>
            <a:r>
              <a:rPr sz="1300" spc="-10" dirty="0">
                <a:latin typeface="Arial"/>
                <a:cs typeface="Arial"/>
              </a:rPr>
              <a:t>wyprzedzają potrzeby </a:t>
            </a:r>
            <a:r>
              <a:rPr sz="1300" spc="-5" dirty="0">
                <a:latin typeface="Arial"/>
                <a:cs typeface="Arial"/>
              </a:rPr>
              <a:t>klienta [2]. W </a:t>
            </a:r>
            <a:r>
              <a:rPr sz="1300" dirty="0">
                <a:latin typeface="Arial"/>
                <a:cs typeface="Arial"/>
              </a:rPr>
              <a:t>trakcie </a:t>
            </a:r>
            <a:r>
              <a:rPr sz="1300" spc="-10" dirty="0">
                <a:latin typeface="Arial"/>
                <a:cs typeface="Arial"/>
              </a:rPr>
              <a:t>badań  </a:t>
            </a:r>
            <a:r>
              <a:rPr sz="1300" spc="-15" dirty="0">
                <a:latin typeface="Arial"/>
                <a:cs typeface="Arial"/>
              </a:rPr>
              <a:t>nad </a:t>
            </a:r>
            <a:r>
              <a:rPr sz="1300" spc="-5" dirty="0">
                <a:latin typeface="Arial"/>
                <a:cs typeface="Arial"/>
              </a:rPr>
              <a:t>metodą </a:t>
            </a:r>
            <a:r>
              <a:rPr sz="1300" spc="15" dirty="0">
                <a:latin typeface="Arial"/>
                <a:cs typeface="Arial"/>
              </a:rPr>
              <a:t>WQM </a:t>
            </a:r>
            <a:r>
              <a:rPr sz="1300" spc="-10" dirty="0">
                <a:latin typeface="Arial"/>
                <a:cs typeface="Arial"/>
              </a:rPr>
              <a:t>skonstruowano </a:t>
            </a:r>
            <a:r>
              <a:rPr sz="1300" spc="5" dirty="0">
                <a:latin typeface="Arial"/>
                <a:cs typeface="Arial"/>
              </a:rPr>
              <a:t>listę </a:t>
            </a:r>
            <a:r>
              <a:rPr sz="1300" spc="-5" dirty="0">
                <a:latin typeface="Arial"/>
                <a:cs typeface="Arial"/>
              </a:rPr>
              <a:t>74 kryteriów jakości [3], którą, w wyniku </a:t>
            </a:r>
            <a:r>
              <a:rPr sz="1300" spc="-10" dirty="0">
                <a:latin typeface="Arial"/>
                <a:cs typeface="Arial"/>
              </a:rPr>
              <a:t>porównania </a:t>
            </a:r>
            <a:r>
              <a:rPr sz="1300" spc="-5" dirty="0">
                <a:latin typeface="Arial"/>
                <a:cs typeface="Arial"/>
              </a:rPr>
              <a:t>z </a:t>
            </a:r>
            <a:r>
              <a:rPr sz="1300" spc="-10" dirty="0">
                <a:latin typeface="Arial"/>
                <a:cs typeface="Arial"/>
              </a:rPr>
              <a:t>innymi pracami  dotyczącymi </a:t>
            </a:r>
            <a:r>
              <a:rPr sz="1300" spc="-15" dirty="0">
                <a:latin typeface="Arial"/>
                <a:cs typeface="Arial"/>
              </a:rPr>
              <a:t>oceny </a:t>
            </a:r>
            <a:r>
              <a:rPr sz="1300" spc="-5" dirty="0">
                <a:latin typeface="Arial"/>
                <a:cs typeface="Arial"/>
              </a:rPr>
              <a:t>jakości </a:t>
            </a:r>
            <a:r>
              <a:rPr sz="1300" dirty="0">
                <a:latin typeface="Arial"/>
                <a:cs typeface="Arial"/>
              </a:rPr>
              <a:t>serwisów </a:t>
            </a:r>
            <a:r>
              <a:rPr sz="1300" spc="-10" dirty="0">
                <a:latin typeface="Arial"/>
                <a:cs typeface="Arial"/>
              </a:rPr>
              <a:t>internetowych, ograniczono </a:t>
            </a:r>
            <a:r>
              <a:rPr sz="1300" spc="-5" dirty="0">
                <a:latin typeface="Arial"/>
                <a:cs typeface="Arial"/>
              </a:rPr>
              <a:t>do 65 </a:t>
            </a:r>
            <a:r>
              <a:rPr sz="1300" spc="-10" dirty="0">
                <a:latin typeface="Arial"/>
                <a:cs typeface="Arial"/>
              </a:rPr>
              <a:t>cech. </a:t>
            </a:r>
            <a:r>
              <a:rPr sz="1300" dirty="0">
                <a:latin typeface="Arial"/>
                <a:cs typeface="Arial"/>
              </a:rPr>
              <a:t>Opierając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20" dirty="0">
                <a:latin typeface="Arial"/>
                <a:cs typeface="Arial"/>
              </a:rPr>
              <a:t>na </a:t>
            </a:r>
            <a:r>
              <a:rPr sz="1300" spc="-10" dirty="0">
                <a:latin typeface="Arial"/>
                <a:cs typeface="Arial"/>
              </a:rPr>
              <a:t>badaniach </a:t>
            </a:r>
            <a:r>
              <a:rPr sz="1300" spc="-5" dirty="0">
                <a:latin typeface="Arial"/>
                <a:cs typeface="Arial"/>
              </a:rPr>
              <a:t>z  </a:t>
            </a:r>
            <a:r>
              <a:rPr sz="1300" spc="-10" dirty="0">
                <a:latin typeface="Arial"/>
                <a:cs typeface="Arial"/>
              </a:rPr>
              <a:t>udziałem </a:t>
            </a:r>
            <a:r>
              <a:rPr sz="1300" spc="-15" dirty="0">
                <a:latin typeface="Arial"/>
                <a:cs typeface="Arial"/>
              </a:rPr>
              <a:t>ekspertów, </a:t>
            </a:r>
            <a:r>
              <a:rPr sz="1300" spc="-10" dirty="0">
                <a:latin typeface="Arial"/>
                <a:cs typeface="Arial"/>
              </a:rPr>
              <a:t>wybrano następnie </a:t>
            </a:r>
            <a:r>
              <a:rPr sz="1300" spc="-5" dirty="0">
                <a:latin typeface="Arial"/>
                <a:cs typeface="Arial"/>
              </a:rPr>
              <a:t>44 </a:t>
            </a:r>
            <a:r>
              <a:rPr sz="1300" dirty="0">
                <a:latin typeface="Arial"/>
                <a:cs typeface="Arial"/>
              </a:rPr>
              <a:t>kryteria jakości, </a:t>
            </a:r>
            <a:r>
              <a:rPr sz="1300" spc="-5" dirty="0">
                <a:latin typeface="Arial"/>
                <a:cs typeface="Arial"/>
              </a:rPr>
              <a:t>które </a:t>
            </a:r>
            <a:r>
              <a:rPr sz="1300" spc="-10" dirty="0">
                <a:latin typeface="Arial"/>
                <a:cs typeface="Arial"/>
              </a:rPr>
              <a:t>wykazywały </a:t>
            </a:r>
            <a:r>
              <a:rPr sz="1300" spc="5" dirty="0">
                <a:latin typeface="Arial"/>
                <a:cs typeface="Arial"/>
              </a:rPr>
              <a:t>się </a:t>
            </a:r>
            <a:r>
              <a:rPr sz="1300" spc="-10" dirty="0">
                <a:latin typeface="Arial"/>
                <a:cs typeface="Arial"/>
              </a:rPr>
              <a:t>jednoznacznością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[4].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 marR="36195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Ostatecznie </a:t>
            </a:r>
            <a:r>
              <a:rPr sz="1300" spc="-5" dirty="0">
                <a:latin typeface="Arial"/>
                <a:cs typeface="Arial"/>
              </a:rPr>
              <a:t>w </a:t>
            </a:r>
            <a:r>
              <a:rPr sz="1300" spc="-10" dirty="0">
                <a:latin typeface="Arial"/>
                <a:cs typeface="Arial"/>
              </a:rPr>
              <a:t>metodzie </a:t>
            </a:r>
            <a:r>
              <a:rPr sz="1300" spc="15" dirty="0">
                <a:latin typeface="Arial"/>
                <a:cs typeface="Arial"/>
              </a:rPr>
              <a:t>WQM </a:t>
            </a:r>
            <a:r>
              <a:rPr sz="1300" spc="-15" dirty="0">
                <a:latin typeface="Arial"/>
                <a:cs typeface="Arial"/>
              </a:rPr>
              <a:t>wyróżniono </a:t>
            </a:r>
            <a:r>
              <a:rPr sz="1300" spc="-5" dirty="0">
                <a:latin typeface="Arial"/>
                <a:cs typeface="Arial"/>
              </a:rPr>
              <a:t>10 </a:t>
            </a:r>
            <a:r>
              <a:rPr sz="1300" spc="-10" dirty="0">
                <a:latin typeface="Arial"/>
                <a:cs typeface="Arial"/>
              </a:rPr>
              <a:t>charakterystyk </a:t>
            </a:r>
            <a:r>
              <a:rPr sz="1300" spc="-5" dirty="0">
                <a:latin typeface="Arial"/>
                <a:cs typeface="Arial"/>
              </a:rPr>
              <a:t>jakości i 32 kryteria </a:t>
            </a:r>
            <a:r>
              <a:rPr sz="1300" spc="-10" dirty="0">
                <a:latin typeface="Arial"/>
                <a:cs typeface="Arial"/>
              </a:rPr>
              <a:t>przypisane </a:t>
            </a:r>
            <a:r>
              <a:rPr sz="1300" spc="-5" dirty="0">
                <a:latin typeface="Arial"/>
                <a:cs typeface="Arial"/>
              </a:rPr>
              <a:t>do </a:t>
            </a:r>
            <a:r>
              <a:rPr sz="1300" spc="-15" dirty="0">
                <a:latin typeface="Arial"/>
                <a:cs typeface="Arial"/>
              </a:rPr>
              <a:t>poszczególnych  </a:t>
            </a:r>
            <a:r>
              <a:rPr sz="1300" spc="-5" dirty="0">
                <a:latin typeface="Arial"/>
                <a:cs typeface="Arial"/>
              </a:rPr>
              <a:t>charakterystyk. </a:t>
            </a:r>
            <a:r>
              <a:rPr sz="1300" spc="-10" dirty="0">
                <a:latin typeface="Arial"/>
                <a:cs typeface="Arial"/>
              </a:rPr>
              <a:t>Charakterystykami </a:t>
            </a:r>
            <a:r>
              <a:rPr sz="1300" spc="-5" dirty="0">
                <a:latin typeface="Arial"/>
                <a:cs typeface="Arial"/>
              </a:rPr>
              <a:t>tymi </a:t>
            </a:r>
            <a:r>
              <a:rPr sz="1300" spc="-10" dirty="0">
                <a:latin typeface="Arial"/>
                <a:cs typeface="Arial"/>
              </a:rPr>
              <a:t>były: </a:t>
            </a:r>
            <a:r>
              <a:rPr sz="1300" spc="-5" dirty="0">
                <a:latin typeface="Arial"/>
                <a:cs typeface="Arial"/>
              </a:rPr>
              <a:t>(1) efekty </a:t>
            </a:r>
            <a:r>
              <a:rPr sz="1300" spc="-15" dirty="0">
                <a:latin typeface="Arial"/>
                <a:cs typeface="Arial"/>
              </a:rPr>
              <a:t>poznawcze, </a:t>
            </a:r>
            <a:r>
              <a:rPr sz="1300" spc="-5" dirty="0">
                <a:latin typeface="Arial"/>
                <a:cs typeface="Arial"/>
              </a:rPr>
              <a:t>(2) </a:t>
            </a:r>
            <a:r>
              <a:rPr sz="1300" spc="-15" dirty="0">
                <a:latin typeface="Arial"/>
                <a:cs typeface="Arial"/>
              </a:rPr>
              <a:t>poufność, </a:t>
            </a:r>
            <a:r>
              <a:rPr sz="1300" spc="-5" dirty="0">
                <a:latin typeface="Arial"/>
                <a:cs typeface="Arial"/>
              </a:rPr>
              <a:t>(3) możliwości/uprawnienia  </a:t>
            </a:r>
            <a:r>
              <a:rPr sz="1300" spc="-15" dirty="0">
                <a:latin typeface="Arial"/>
                <a:cs typeface="Arial"/>
              </a:rPr>
              <a:t>dawane </a:t>
            </a:r>
            <a:r>
              <a:rPr sz="1300" spc="-10" dirty="0">
                <a:latin typeface="Arial"/>
                <a:cs typeface="Arial"/>
              </a:rPr>
              <a:t>użytkownikom, </a:t>
            </a:r>
            <a:r>
              <a:rPr sz="1300" spc="-5" dirty="0">
                <a:latin typeface="Arial"/>
                <a:cs typeface="Arial"/>
              </a:rPr>
              <a:t>(4) wygląd, (5) wsparcie </a:t>
            </a:r>
            <a:r>
              <a:rPr sz="1300" spc="-10" dirty="0">
                <a:latin typeface="Arial"/>
                <a:cs typeface="Arial"/>
              </a:rPr>
              <a:t>techniczne, </a:t>
            </a:r>
            <a:r>
              <a:rPr sz="1300" spc="-5" dirty="0">
                <a:latin typeface="Arial"/>
                <a:cs typeface="Arial"/>
              </a:rPr>
              <a:t>(6) nawigacja, (7) </a:t>
            </a:r>
            <a:r>
              <a:rPr sz="1300" spc="-10" dirty="0">
                <a:latin typeface="Arial"/>
                <a:cs typeface="Arial"/>
              </a:rPr>
              <a:t>organizacja</a:t>
            </a:r>
            <a:r>
              <a:rPr sz="1300" spc="8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zawartości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latin typeface="Arial"/>
                <a:cs typeface="Arial"/>
              </a:rPr>
              <a:t>informacyjnej, (8) </a:t>
            </a:r>
            <a:r>
              <a:rPr sz="1300" spc="-10" dirty="0">
                <a:latin typeface="Arial"/>
                <a:cs typeface="Arial"/>
              </a:rPr>
              <a:t>wiarygodność, </a:t>
            </a:r>
            <a:r>
              <a:rPr sz="1300" spc="-5" dirty="0">
                <a:latin typeface="Arial"/>
                <a:cs typeface="Arial"/>
              </a:rPr>
              <a:t>(9) </a:t>
            </a:r>
            <a:r>
              <a:rPr sz="1300" spc="-10" dirty="0">
                <a:latin typeface="Arial"/>
                <a:cs typeface="Arial"/>
              </a:rPr>
              <a:t>obiektywność, </a:t>
            </a:r>
            <a:r>
              <a:rPr sz="1300" spc="-5" dirty="0">
                <a:latin typeface="Arial"/>
                <a:cs typeface="Arial"/>
              </a:rPr>
              <a:t>(10) </a:t>
            </a:r>
            <a:r>
              <a:rPr sz="1300" spc="-10" dirty="0">
                <a:latin typeface="Arial"/>
                <a:cs typeface="Arial"/>
              </a:rPr>
              <a:t>zawartość</a:t>
            </a:r>
            <a:r>
              <a:rPr sz="1300" spc="254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informacyjna.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buAutoNum type="arabicPlain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von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Dran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G.M.,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Zhang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P.,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Small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R.,</a:t>
            </a:r>
            <a:r>
              <a:rPr sz="1200" spc="5" dirty="0">
                <a:latin typeface="Arial"/>
                <a:cs typeface="Arial"/>
              </a:rPr>
              <a:t> Quality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Websites: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Application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Kano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Website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Design.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Proceedings of the 5th </a:t>
            </a:r>
            <a:r>
              <a:rPr sz="1200" spc="-5" dirty="0">
                <a:latin typeface="Arial"/>
                <a:cs typeface="Arial"/>
              </a:rPr>
              <a:t>Americas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Information </a:t>
            </a:r>
            <a:r>
              <a:rPr sz="1200" spc="-10" dirty="0">
                <a:latin typeface="Arial"/>
                <a:cs typeface="Arial"/>
              </a:rPr>
              <a:t>Systems, </a:t>
            </a:r>
            <a:r>
              <a:rPr sz="1200" spc="-5" dirty="0">
                <a:latin typeface="Arial"/>
                <a:cs typeface="Arial"/>
              </a:rPr>
              <a:t>1999,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s.898-900</a:t>
            </a:r>
            <a:endParaRPr sz="120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buAutoNum type="arabicPlain" startAt="2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Zhang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P.,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von</a:t>
            </a:r>
            <a:r>
              <a:rPr sz="1200" spc="-5" dirty="0">
                <a:latin typeface="Arial"/>
                <a:cs typeface="Arial"/>
              </a:rPr>
              <a:t> Dran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G.M.,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Expectations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Rankings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Quality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Factors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Different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Web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Site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Domains.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Internetional Journal of Electronic </a:t>
            </a:r>
            <a:r>
              <a:rPr sz="1200" spc="-10" dirty="0">
                <a:latin typeface="Arial"/>
                <a:cs typeface="Arial"/>
              </a:rPr>
              <a:t>Commerce,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6, No. 2, </a:t>
            </a:r>
            <a:r>
              <a:rPr sz="1200" spc="-5" dirty="0">
                <a:latin typeface="Arial"/>
                <a:cs typeface="Arial"/>
              </a:rPr>
              <a:t>2002,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s.9-33</a:t>
            </a:r>
            <a:endParaRPr sz="1200">
              <a:latin typeface="Arial"/>
              <a:cs typeface="Arial"/>
            </a:endParaRPr>
          </a:p>
          <a:p>
            <a:pPr marL="12700" marR="398145">
              <a:lnSpc>
                <a:spcPct val="100000"/>
              </a:lnSpc>
              <a:spcBef>
                <a:spcPts val="5"/>
              </a:spcBef>
              <a:buAutoNum type="arabicPlain" startAt="3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Zhang </a:t>
            </a:r>
            <a:r>
              <a:rPr sz="1200" spc="-55" dirty="0">
                <a:latin typeface="Arial"/>
                <a:cs typeface="Arial"/>
              </a:rPr>
              <a:t>P., </a:t>
            </a:r>
            <a:r>
              <a:rPr sz="1200" spc="-10" dirty="0">
                <a:latin typeface="Arial"/>
                <a:cs typeface="Arial"/>
              </a:rPr>
              <a:t>Small </a:t>
            </a:r>
            <a:r>
              <a:rPr sz="1200" spc="-35" dirty="0">
                <a:latin typeface="Arial"/>
                <a:cs typeface="Arial"/>
              </a:rPr>
              <a:t>R.V. </a:t>
            </a:r>
            <a:r>
              <a:rPr sz="1200" spc="-5" dirty="0">
                <a:latin typeface="Arial"/>
                <a:cs typeface="Arial"/>
              </a:rPr>
              <a:t>von Dran G.M., </a:t>
            </a:r>
            <a:r>
              <a:rPr sz="1200" dirty="0">
                <a:latin typeface="Arial"/>
                <a:cs typeface="Arial"/>
              </a:rPr>
              <a:t>Barcellos </a:t>
            </a:r>
            <a:r>
              <a:rPr sz="1200" spc="-5" dirty="0">
                <a:latin typeface="Arial"/>
                <a:cs typeface="Arial"/>
              </a:rPr>
              <a:t>S., </a:t>
            </a:r>
            <a:r>
              <a:rPr sz="1200" dirty="0">
                <a:latin typeface="Arial"/>
                <a:cs typeface="Arial"/>
              </a:rPr>
              <a:t>Websites that Satisfy Users: A Theoretical </a:t>
            </a:r>
            <a:r>
              <a:rPr sz="1200" spc="-10" dirty="0">
                <a:latin typeface="Arial"/>
                <a:cs typeface="Arial"/>
              </a:rPr>
              <a:t>Framework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10" dirty="0">
                <a:latin typeface="Arial"/>
                <a:cs typeface="Arial"/>
              </a:rPr>
              <a:t>Web  </a:t>
            </a:r>
            <a:r>
              <a:rPr sz="1200" spc="-5" dirty="0">
                <a:latin typeface="Arial"/>
                <a:cs typeface="Arial"/>
              </a:rPr>
              <a:t>User </a:t>
            </a:r>
            <a:r>
              <a:rPr sz="1200" dirty="0">
                <a:latin typeface="Arial"/>
                <a:cs typeface="Arial"/>
              </a:rPr>
              <a:t>Interface Design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Evaluation.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32nd Hawaii </a:t>
            </a:r>
            <a:r>
              <a:rPr sz="1200" dirty="0">
                <a:latin typeface="Arial"/>
                <a:cs typeface="Arial"/>
              </a:rPr>
              <a:t>International Conference </a:t>
            </a:r>
            <a:r>
              <a:rPr sz="1200" spc="-5" dirty="0">
                <a:latin typeface="Arial"/>
                <a:cs typeface="Arial"/>
              </a:rPr>
              <a:t>on System  </a:t>
            </a:r>
            <a:r>
              <a:rPr sz="1200" dirty="0">
                <a:latin typeface="Arial"/>
                <a:cs typeface="Arial"/>
              </a:rPr>
              <a:t>Sciences,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1999.</a:t>
            </a:r>
            <a:endParaRPr sz="1200">
              <a:latin typeface="Arial"/>
              <a:cs typeface="Arial"/>
            </a:endParaRPr>
          </a:p>
          <a:p>
            <a:pPr marL="226060" indent="-213360">
              <a:lnSpc>
                <a:spcPct val="100000"/>
              </a:lnSpc>
              <a:buAutoNum type="arabicPlain" startAt="3"/>
              <a:tabLst>
                <a:tab pos="226060" algn="l"/>
              </a:tabLst>
            </a:pPr>
            <a:r>
              <a:rPr sz="1200" dirty="0">
                <a:latin typeface="Arial"/>
                <a:cs typeface="Arial"/>
              </a:rPr>
              <a:t>Zhang </a:t>
            </a:r>
            <a:r>
              <a:rPr sz="1200" spc="-55" dirty="0">
                <a:latin typeface="Arial"/>
                <a:cs typeface="Arial"/>
              </a:rPr>
              <a:t>P., </a:t>
            </a:r>
            <a:r>
              <a:rPr sz="1200" spc="-10" dirty="0">
                <a:latin typeface="Arial"/>
                <a:cs typeface="Arial"/>
              </a:rPr>
              <a:t>Small </a:t>
            </a:r>
            <a:r>
              <a:rPr sz="1200" spc="-30" dirty="0">
                <a:latin typeface="Arial"/>
                <a:cs typeface="Arial"/>
              </a:rPr>
              <a:t>R.V., </a:t>
            </a:r>
            <a:r>
              <a:rPr sz="1200" dirty="0">
                <a:latin typeface="Arial"/>
                <a:cs typeface="Arial"/>
              </a:rPr>
              <a:t>von Dran </a:t>
            </a:r>
            <a:r>
              <a:rPr sz="1200" spc="-5" dirty="0">
                <a:latin typeface="Arial"/>
                <a:cs typeface="Arial"/>
              </a:rPr>
              <a:t>G.M., </a:t>
            </a:r>
            <a:r>
              <a:rPr sz="1200" dirty="0">
                <a:latin typeface="Arial"/>
                <a:cs typeface="Arial"/>
              </a:rPr>
              <a:t>Barcellos </a:t>
            </a:r>
            <a:r>
              <a:rPr sz="1200" spc="-5" dirty="0">
                <a:latin typeface="Arial"/>
                <a:cs typeface="Arial"/>
              </a:rPr>
              <a:t>S.,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35" dirty="0">
                <a:latin typeface="Arial"/>
                <a:cs typeface="Arial"/>
              </a:rPr>
              <a:t>Two </a:t>
            </a:r>
            <a:r>
              <a:rPr sz="1200" dirty="0">
                <a:latin typeface="Arial"/>
                <a:cs typeface="Arial"/>
              </a:rPr>
              <a:t>Factor Theory for </a:t>
            </a:r>
            <a:r>
              <a:rPr sz="1200" spc="5" dirty="0">
                <a:latin typeface="Arial"/>
                <a:cs typeface="Arial"/>
              </a:rPr>
              <a:t>Website </a:t>
            </a:r>
            <a:r>
              <a:rPr sz="1200" dirty="0">
                <a:latin typeface="Arial"/>
                <a:cs typeface="Arial"/>
              </a:rPr>
              <a:t>Design. Proceedings of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33rd </a:t>
            </a:r>
            <a:r>
              <a:rPr sz="1200" spc="-5" dirty="0">
                <a:latin typeface="Arial"/>
                <a:cs typeface="Arial"/>
              </a:rPr>
              <a:t>Hawaii </a:t>
            </a:r>
            <a:r>
              <a:rPr sz="1200" dirty="0">
                <a:latin typeface="Arial"/>
                <a:cs typeface="Arial"/>
              </a:rPr>
              <a:t>International Conference </a:t>
            </a:r>
            <a:r>
              <a:rPr sz="1200" spc="-5" dirty="0">
                <a:latin typeface="Arial"/>
                <a:cs typeface="Arial"/>
              </a:rPr>
              <a:t>on System </a:t>
            </a:r>
            <a:r>
              <a:rPr sz="1200" dirty="0">
                <a:latin typeface="Arial"/>
                <a:cs typeface="Arial"/>
              </a:rPr>
              <a:t>Sciences,</a:t>
            </a:r>
            <a:r>
              <a:rPr sz="1200" spc="-1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2000.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39698"/>
            <a:ext cx="81813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/>
                <a:cs typeface="Arial"/>
              </a:rPr>
              <a:t>Następnie, </a:t>
            </a:r>
            <a:r>
              <a:rPr sz="1400" spc="-10" dirty="0">
                <a:latin typeface="Arial"/>
                <a:cs typeface="Arial"/>
              </a:rPr>
              <a:t>posługując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modelem Kano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wynikami badania ankietowego, zdefiniowano przynależność  </a:t>
            </a:r>
            <a:r>
              <a:rPr sz="1400" spc="-10" dirty="0">
                <a:latin typeface="Arial"/>
                <a:cs typeface="Arial"/>
              </a:rPr>
              <a:t>każdej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kryteriów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określonych poziomów oczekiwań </a:t>
            </a:r>
            <a:r>
              <a:rPr sz="1400" spc="-20" dirty="0">
                <a:latin typeface="Arial"/>
                <a:cs typeface="Arial"/>
              </a:rPr>
              <a:t>użytkowników. </a:t>
            </a:r>
            <a:r>
              <a:rPr sz="1400" spc="-10" dirty="0">
                <a:latin typeface="Arial"/>
                <a:cs typeface="Arial"/>
              </a:rPr>
              <a:t>Wykonano to  </a:t>
            </a:r>
            <a:r>
              <a:rPr sz="1400" spc="-15" dirty="0">
                <a:latin typeface="Arial"/>
                <a:cs typeface="Arial"/>
              </a:rPr>
              <a:t>poprzez obliczenie </a:t>
            </a:r>
            <a:r>
              <a:rPr sz="1400" spc="-20" dirty="0">
                <a:latin typeface="Arial"/>
                <a:cs typeface="Arial"/>
              </a:rPr>
              <a:t>wag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15" dirty="0">
                <a:latin typeface="Arial"/>
                <a:cs typeface="Arial"/>
              </a:rPr>
              <a:t>poszczególnych </a:t>
            </a:r>
            <a:r>
              <a:rPr sz="1400" spc="-25" dirty="0">
                <a:latin typeface="Arial"/>
                <a:cs typeface="Arial"/>
              </a:rPr>
              <a:t>kryteriów. </a:t>
            </a:r>
            <a:r>
              <a:rPr sz="1400" spc="-15" dirty="0">
                <a:latin typeface="Arial"/>
                <a:cs typeface="Arial"/>
              </a:rPr>
              <a:t>Kryteria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najniższych wagach znalazły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w  </a:t>
            </a:r>
            <a:r>
              <a:rPr sz="1400" spc="-15" dirty="0">
                <a:latin typeface="Arial"/>
                <a:cs typeface="Arial"/>
              </a:rPr>
              <a:t>poziomie „podstawowy”,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cechy,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15" dirty="0">
                <a:latin typeface="Arial"/>
                <a:cs typeface="Arial"/>
              </a:rPr>
              <a:t>uzyskały </a:t>
            </a:r>
            <a:r>
              <a:rPr sz="1400" spc="-20" dirty="0">
                <a:latin typeface="Arial"/>
                <a:cs typeface="Arial"/>
              </a:rPr>
              <a:t>najwyższe </a:t>
            </a:r>
            <a:r>
              <a:rPr sz="1400" spc="-15" dirty="0">
                <a:latin typeface="Arial"/>
                <a:cs typeface="Arial"/>
              </a:rPr>
              <a:t>wagi, przypisano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poziomu „ekscytujący”.  </a:t>
            </a:r>
            <a:r>
              <a:rPr sz="1400" spc="-5" dirty="0">
                <a:latin typeface="Arial"/>
                <a:cs typeface="Arial"/>
              </a:rPr>
              <a:t>Wagi </a:t>
            </a:r>
            <a:r>
              <a:rPr sz="1400" spc="-20" dirty="0">
                <a:latin typeface="Arial"/>
                <a:cs typeface="Arial"/>
              </a:rPr>
              <a:t>były wyznaczane </a:t>
            </a:r>
            <a:r>
              <a:rPr sz="1400" spc="-15" dirty="0">
                <a:latin typeface="Arial"/>
                <a:cs typeface="Arial"/>
              </a:rPr>
              <a:t>według </a:t>
            </a:r>
            <a:r>
              <a:rPr sz="1400" spc="-20" dirty="0">
                <a:latin typeface="Arial"/>
                <a:cs typeface="Arial"/>
              </a:rPr>
              <a:t>wzoru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(1.5):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5421" y="2636242"/>
            <a:ext cx="5141679" cy="18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7600" y="182956"/>
            <a:ext cx="43738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Quality</a:t>
            </a:r>
            <a:r>
              <a:rPr spc="-95" dirty="0"/>
              <a:t> </a:t>
            </a:r>
            <a:r>
              <a:rPr dirty="0"/>
              <a:t>Model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95376" y="3279394"/>
            <a:ext cx="8042909" cy="2300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" marR="6032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Basic(k) – </a:t>
            </a:r>
            <a:r>
              <a:rPr sz="1400" spc="-15" dirty="0">
                <a:latin typeface="Arial"/>
                <a:cs typeface="Arial"/>
              </a:rPr>
              <a:t>liczba ankietowanych, </a:t>
            </a:r>
            <a:r>
              <a:rPr sz="1400" spc="-10" dirty="0">
                <a:latin typeface="Arial"/>
                <a:cs typeface="Arial"/>
              </a:rPr>
              <a:t>którzy </a:t>
            </a:r>
            <a:r>
              <a:rPr sz="1400" spc="-15" dirty="0">
                <a:latin typeface="Arial"/>
                <a:cs typeface="Arial"/>
              </a:rPr>
              <a:t>kryterium </a:t>
            </a:r>
            <a:r>
              <a:rPr sz="1400" spc="-5" dirty="0">
                <a:latin typeface="Arial"/>
                <a:cs typeface="Arial"/>
              </a:rPr>
              <a:t>k </a:t>
            </a:r>
            <a:r>
              <a:rPr sz="1400" spc="-20" dirty="0">
                <a:latin typeface="Arial"/>
                <a:cs typeface="Arial"/>
              </a:rPr>
              <a:t>przypisali </a:t>
            </a:r>
            <a:r>
              <a:rPr sz="1400" spc="-10" dirty="0">
                <a:latin typeface="Arial"/>
                <a:cs typeface="Arial"/>
              </a:rPr>
              <a:t>do kategorii </a:t>
            </a:r>
            <a:r>
              <a:rPr sz="1400" spc="-15" dirty="0">
                <a:latin typeface="Arial"/>
                <a:cs typeface="Arial"/>
              </a:rPr>
              <a:t>„podstawowy”,  </a:t>
            </a:r>
            <a:r>
              <a:rPr sz="1400" spc="-10" dirty="0">
                <a:latin typeface="Arial"/>
                <a:cs typeface="Arial"/>
              </a:rPr>
              <a:t>Performance(k) </a:t>
            </a:r>
            <a:r>
              <a:rPr sz="1400" spc="-5" dirty="0">
                <a:latin typeface="Arial"/>
                <a:cs typeface="Arial"/>
              </a:rPr>
              <a:t>– </a:t>
            </a:r>
            <a:r>
              <a:rPr sz="1400" spc="-10" dirty="0">
                <a:latin typeface="Arial"/>
                <a:cs typeface="Arial"/>
              </a:rPr>
              <a:t>liczba </a:t>
            </a:r>
            <a:r>
              <a:rPr sz="1400" spc="-15" dirty="0">
                <a:latin typeface="Arial"/>
                <a:cs typeface="Arial"/>
              </a:rPr>
              <a:t>ankietowanych, </a:t>
            </a:r>
            <a:r>
              <a:rPr sz="1400" spc="-10" dirty="0">
                <a:latin typeface="Arial"/>
                <a:cs typeface="Arial"/>
              </a:rPr>
              <a:t>którzy </a:t>
            </a:r>
            <a:r>
              <a:rPr sz="1400" spc="-15" dirty="0">
                <a:latin typeface="Arial"/>
                <a:cs typeface="Arial"/>
              </a:rPr>
              <a:t>kryterium </a:t>
            </a:r>
            <a:r>
              <a:rPr sz="1400" spc="-5" dirty="0">
                <a:latin typeface="Arial"/>
                <a:cs typeface="Arial"/>
              </a:rPr>
              <a:t>k </a:t>
            </a:r>
            <a:r>
              <a:rPr sz="1400" spc="-20" dirty="0">
                <a:latin typeface="Arial"/>
                <a:cs typeface="Arial"/>
              </a:rPr>
              <a:t>przypisali </a:t>
            </a:r>
            <a:r>
              <a:rPr sz="1400" spc="-10" dirty="0">
                <a:latin typeface="Arial"/>
                <a:cs typeface="Arial"/>
              </a:rPr>
              <a:t>do kategorii „satysfakcjonujący”,  </a:t>
            </a:r>
            <a:r>
              <a:rPr sz="1400" spc="-5" dirty="0">
                <a:latin typeface="Arial"/>
                <a:cs typeface="Arial"/>
              </a:rPr>
              <a:t>Exciting(k) – </a:t>
            </a:r>
            <a:r>
              <a:rPr sz="1400" spc="-15" dirty="0">
                <a:latin typeface="Arial"/>
                <a:cs typeface="Arial"/>
              </a:rPr>
              <a:t>liczba ankietowanych, </a:t>
            </a:r>
            <a:r>
              <a:rPr sz="1400" spc="-10" dirty="0">
                <a:latin typeface="Arial"/>
                <a:cs typeface="Arial"/>
              </a:rPr>
              <a:t>którzy </a:t>
            </a:r>
            <a:r>
              <a:rPr sz="1400" spc="-15" dirty="0">
                <a:latin typeface="Arial"/>
                <a:cs typeface="Arial"/>
              </a:rPr>
              <a:t>kryterium </a:t>
            </a:r>
            <a:r>
              <a:rPr sz="1400" spc="-5" dirty="0">
                <a:latin typeface="Arial"/>
                <a:cs typeface="Arial"/>
              </a:rPr>
              <a:t>k </a:t>
            </a:r>
            <a:r>
              <a:rPr sz="1400" spc="-20" dirty="0">
                <a:latin typeface="Arial"/>
                <a:cs typeface="Arial"/>
              </a:rPr>
              <a:t>przypisali </a:t>
            </a:r>
            <a:r>
              <a:rPr sz="1400" spc="-10" dirty="0">
                <a:latin typeface="Arial"/>
                <a:cs typeface="Arial"/>
              </a:rPr>
              <a:t>do kategorii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„ekscytujący”,</a:t>
            </a:r>
            <a:endParaRPr sz="14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 – </a:t>
            </a:r>
            <a:r>
              <a:rPr sz="1400" spc="-10" dirty="0">
                <a:latin typeface="Arial"/>
                <a:cs typeface="Arial"/>
              </a:rPr>
              <a:t>liczba </a:t>
            </a:r>
            <a:r>
              <a:rPr sz="1400" spc="-15" dirty="0">
                <a:latin typeface="Arial"/>
                <a:cs typeface="Arial"/>
              </a:rPr>
              <a:t>ankietowanych</a:t>
            </a:r>
            <a:r>
              <a:rPr sz="1400" spc="1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użytkowników.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75"/>
              </a:spcBef>
            </a:pPr>
            <a:r>
              <a:rPr sz="1400" spc="-15" dirty="0">
                <a:latin typeface="Arial"/>
                <a:cs typeface="Arial"/>
              </a:rPr>
              <a:t>Uczestnicy badania ankietowego podawali </a:t>
            </a:r>
            <a:r>
              <a:rPr sz="1400" spc="-10" dirty="0">
                <a:latin typeface="Arial"/>
                <a:cs typeface="Arial"/>
              </a:rPr>
              <a:t>w ankiecie </a:t>
            </a:r>
            <a:r>
              <a:rPr sz="1400" spc="-15" dirty="0">
                <a:latin typeface="Arial"/>
                <a:cs typeface="Arial"/>
              </a:rPr>
              <a:t>również </a:t>
            </a:r>
            <a:r>
              <a:rPr sz="1400" spc="-10" dirty="0">
                <a:latin typeface="Arial"/>
                <a:cs typeface="Arial"/>
              </a:rPr>
              <a:t>informację,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15" dirty="0">
                <a:latin typeface="Arial"/>
                <a:cs typeface="Arial"/>
              </a:rPr>
              <a:t>charakterystyki  </a:t>
            </a:r>
            <a:r>
              <a:rPr sz="1400" spc="-5" dirty="0">
                <a:latin typeface="Arial"/>
                <a:cs typeface="Arial"/>
              </a:rPr>
              <a:t>jakości, </a:t>
            </a:r>
            <a:r>
              <a:rPr sz="1400" spc="-10" dirty="0">
                <a:latin typeface="Arial"/>
                <a:cs typeface="Arial"/>
              </a:rPr>
              <a:t>ich </a:t>
            </a:r>
            <a:r>
              <a:rPr sz="1400" spc="-15" dirty="0">
                <a:latin typeface="Arial"/>
                <a:cs typeface="Arial"/>
              </a:rPr>
              <a:t>zdaniem, </a:t>
            </a:r>
            <a:r>
              <a:rPr sz="1400" spc="-10" dirty="0">
                <a:latin typeface="Arial"/>
                <a:cs typeface="Arial"/>
              </a:rPr>
              <a:t>mogą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20" dirty="0">
                <a:latin typeface="Arial"/>
                <a:cs typeface="Arial"/>
              </a:rPr>
              <a:t>upływem </a:t>
            </a:r>
            <a:r>
              <a:rPr sz="1400" spc="-15" dirty="0">
                <a:latin typeface="Arial"/>
                <a:cs typeface="Arial"/>
              </a:rPr>
              <a:t>czasu przejść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20" dirty="0">
                <a:latin typeface="Arial"/>
                <a:cs typeface="Arial"/>
              </a:rPr>
              <a:t>wyższych </a:t>
            </a:r>
            <a:r>
              <a:rPr sz="1400" spc="-10" dirty="0">
                <a:latin typeface="Arial"/>
                <a:cs typeface="Arial"/>
              </a:rPr>
              <a:t>kategorii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20" dirty="0">
                <a:latin typeface="Arial"/>
                <a:cs typeface="Arial"/>
              </a:rPr>
              <a:t>niższych </a:t>
            </a:r>
            <a:r>
              <a:rPr sz="1400" spc="-10" dirty="0">
                <a:latin typeface="Arial"/>
                <a:cs typeface="Arial"/>
              </a:rPr>
              <a:t>(np. </a:t>
            </a:r>
            <a:r>
              <a:rPr sz="1400" spc="-5" dirty="0">
                <a:latin typeface="Arial"/>
                <a:cs typeface="Arial"/>
              </a:rPr>
              <a:t>z  </a:t>
            </a:r>
            <a:r>
              <a:rPr sz="1400" spc="-15" dirty="0">
                <a:latin typeface="Arial"/>
                <a:cs typeface="Arial"/>
              </a:rPr>
              <a:t>poziomu „zachwycający” </a:t>
            </a:r>
            <a:r>
              <a:rPr sz="1400" spc="-10" dirty="0">
                <a:latin typeface="Arial"/>
                <a:cs typeface="Arial"/>
              </a:rPr>
              <a:t>do „satysfakcjonujący”). W </a:t>
            </a:r>
            <a:r>
              <a:rPr sz="1400" spc="-15" dirty="0">
                <a:latin typeface="Arial"/>
                <a:cs typeface="Arial"/>
              </a:rPr>
              <a:t>badaniu ankietowym uczestnicy </a:t>
            </a:r>
            <a:r>
              <a:rPr sz="1400" spc="-10" dirty="0">
                <a:latin typeface="Arial"/>
                <a:cs typeface="Arial"/>
              </a:rPr>
              <a:t>oceniali </a:t>
            </a:r>
            <a:r>
              <a:rPr sz="1400" spc="-15" dirty="0">
                <a:latin typeface="Arial"/>
                <a:cs typeface="Arial"/>
              </a:rPr>
              <a:t>serwis  </a:t>
            </a:r>
            <a:r>
              <a:rPr sz="1400" spc="-10" dirty="0">
                <a:latin typeface="Arial"/>
                <a:cs typeface="Arial"/>
              </a:rPr>
              <a:t>CNN.com lub inne </a:t>
            </a:r>
            <a:r>
              <a:rPr sz="1400" spc="-15" dirty="0">
                <a:latin typeface="Arial"/>
                <a:cs typeface="Arial"/>
              </a:rPr>
              <a:t>serwisy </a:t>
            </a:r>
            <a:r>
              <a:rPr sz="1400" spc="-10" dirty="0">
                <a:latin typeface="Arial"/>
                <a:cs typeface="Arial"/>
              </a:rPr>
              <a:t>tego samego </a:t>
            </a:r>
            <a:r>
              <a:rPr sz="1400" spc="-20" dirty="0">
                <a:latin typeface="Arial"/>
                <a:cs typeface="Arial"/>
              </a:rPr>
              <a:t>typu. </a:t>
            </a:r>
            <a:r>
              <a:rPr sz="1400" spc="-5" dirty="0">
                <a:latin typeface="Arial"/>
                <a:cs typeface="Arial"/>
              </a:rPr>
              <a:t>Wadą </a:t>
            </a:r>
            <a:r>
              <a:rPr sz="1400" spc="-10" dirty="0">
                <a:latin typeface="Arial"/>
                <a:cs typeface="Arial"/>
              </a:rPr>
              <a:t>metody </a:t>
            </a:r>
            <a:r>
              <a:rPr sz="1400" spc="15" dirty="0">
                <a:latin typeface="Arial"/>
                <a:cs typeface="Arial"/>
              </a:rPr>
              <a:t>WQM </a:t>
            </a:r>
            <a:r>
              <a:rPr sz="1400" spc="-10" dirty="0">
                <a:latin typeface="Arial"/>
                <a:cs typeface="Arial"/>
              </a:rPr>
              <a:t>jest </a:t>
            </a:r>
            <a:r>
              <a:rPr sz="1400" spc="-15" dirty="0">
                <a:latin typeface="Arial"/>
                <a:cs typeface="Arial"/>
              </a:rPr>
              <a:t>brak sformalizowanej </a:t>
            </a:r>
            <a:r>
              <a:rPr sz="1400" spc="-10" dirty="0">
                <a:latin typeface="Arial"/>
                <a:cs typeface="Arial"/>
              </a:rPr>
              <a:t>metodyki  </a:t>
            </a:r>
            <a:r>
              <a:rPr sz="1400" spc="-15" dirty="0">
                <a:latin typeface="Arial"/>
                <a:cs typeface="Arial"/>
              </a:rPr>
              <a:t>badania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serwisów.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1139698"/>
            <a:ext cx="81813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Arial"/>
                <a:cs typeface="Arial"/>
              </a:rPr>
              <a:t>Następnie, </a:t>
            </a:r>
            <a:r>
              <a:rPr sz="1400" spc="-10" dirty="0">
                <a:latin typeface="Arial"/>
                <a:cs typeface="Arial"/>
              </a:rPr>
              <a:t>posługując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modelem Kano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wynikami badania ankietowego, zdefiniowano przynależność  </a:t>
            </a:r>
            <a:r>
              <a:rPr sz="1400" spc="-10" dirty="0">
                <a:latin typeface="Arial"/>
                <a:cs typeface="Arial"/>
              </a:rPr>
              <a:t>każdej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kryteriów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określonych poziomów oczekiwań </a:t>
            </a:r>
            <a:r>
              <a:rPr sz="1400" spc="-20" dirty="0">
                <a:latin typeface="Arial"/>
                <a:cs typeface="Arial"/>
              </a:rPr>
              <a:t>użytkowników. </a:t>
            </a:r>
            <a:r>
              <a:rPr sz="1400" spc="-10" dirty="0">
                <a:latin typeface="Arial"/>
                <a:cs typeface="Arial"/>
              </a:rPr>
              <a:t>Wykonano to  </a:t>
            </a:r>
            <a:r>
              <a:rPr sz="1400" spc="-15" dirty="0">
                <a:latin typeface="Arial"/>
                <a:cs typeface="Arial"/>
              </a:rPr>
              <a:t>poprzez obliczenie </a:t>
            </a:r>
            <a:r>
              <a:rPr sz="1400" spc="-20" dirty="0">
                <a:latin typeface="Arial"/>
                <a:cs typeface="Arial"/>
              </a:rPr>
              <a:t>wag </a:t>
            </a:r>
            <a:r>
              <a:rPr sz="1400" spc="-10" dirty="0">
                <a:latin typeface="Arial"/>
                <a:cs typeface="Arial"/>
              </a:rPr>
              <a:t>dla </a:t>
            </a:r>
            <a:r>
              <a:rPr sz="1400" spc="-15" dirty="0">
                <a:latin typeface="Arial"/>
                <a:cs typeface="Arial"/>
              </a:rPr>
              <a:t>poszczególnych </a:t>
            </a:r>
            <a:r>
              <a:rPr sz="1400" spc="-25" dirty="0">
                <a:latin typeface="Arial"/>
                <a:cs typeface="Arial"/>
              </a:rPr>
              <a:t>kryteriów. </a:t>
            </a:r>
            <a:r>
              <a:rPr sz="1400" spc="-15" dirty="0">
                <a:latin typeface="Arial"/>
                <a:cs typeface="Arial"/>
              </a:rPr>
              <a:t>Kryteria </a:t>
            </a:r>
            <a:r>
              <a:rPr sz="1400" spc="-5" dirty="0">
                <a:latin typeface="Arial"/>
                <a:cs typeface="Arial"/>
              </a:rPr>
              <a:t>o </a:t>
            </a:r>
            <a:r>
              <a:rPr sz="1400" spc="-15" dirty="0">
                <a:latin typeface="Arial"/>
                <a:cs typeface="Arial"/>
              </a:rPr>
              <a:t>najniższych wagach znalazły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w  </a:t>
            </a:r>
            <a:r>
              <a:rPr sz="1400" spc="-15" dirty="0">
                <a:latin typeface="Arial"/>
                <a:cs typeface="Arial"/>
              </a:rPr>
              <a:t>poziomie „podstawowy”,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cechy,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spc="-15" dirty="0">
                <a:latin typeface="Arial"/>
                <a:cs typeface="Arial"/>
              </a:rPr>
              <a:t>uzyskały </a:t>
            </a:r>
            <a:r>
              <a:rPr sz="1400" spc="-20" dirty="0">
                <a:latin typeface="Arial"/>
                <a:cs typeface="Arial"/>
              </a:rPr>
              <a:t>najwyższe </a:t>
            </a:r>
            <a:r>
              <a:rPr sz="1400" spc="-15" dirty="0">
                <a:latin typeface="Arial"/>
                <a:cs typeface="Arial"/>
              </a:rPr>
              <a:t>wagi, przypisano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poziomu „ekscytujący”.  </a:t>
            </a:r>
            <a:r>
              <a:rPr sz="1400" spc="-5" dirty="0">
                <a:latin typeface="Arial"/>
                <a:cs typeface="Arial"/>
              </a:rPr>
              <a:t>Wagi </a:t>
            </a:r>
            <a:r>
              <a:rPr sz="1400" spc="-20" dirty="0">
                <a:latin typeface="Arial"/>
                <a:cs typeface="Arial"/>
              </a:rPr>
              <a:t>były wyznaczane </a:t>
            </a:r>
            <a:r>
              <a:rPr sz="1400" spc="-15" dirty="0">
                <a:latin typeface="Arial"/>
                <a:cs typeface="Arial"/>
              </a:rPr>
              <a:t>według </a:t>
            </a:r>
            <a:r>
              <a:rPr sz="1400" spc="-20" dirty="0">
                <a:latin typeface="Arial"/>
                <a:cs typeface="Arial"/>
              </a:rPr>
              <a:t>wzoru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(1.5):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15421" y="2636242"/>
            <a:ext cx="5141679" cy="181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7600" y="182956"/>
            <a:ext cx="43738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Website Quality</a:t>
            </a:r>
            <a:r>
              <a:rPr spc="-95" dirty="0"/>
              <a:t> </a:t>
            </a:r>
            <a:r>
              <a:rPr dirty="0"/>
              <a:t>Model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850" marR="508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Basic(k) – </a:t>
            </a:r>
            <a:r>
              <a:rPr spc="-15" dirty="0"/>
              <a:t>liczba ankietowanych, </a:t>
            </a:r>
            <a:r>
              <a:rPr spc="-10" dirty="0"/>
              <a:t>którzy </a:t>
            </a:r>
            <a:r>
              <a:rPr spc="-15" dirty="0"/>
              <a:t>kryterium </a:t>
            </a:r>
            <a:r>
              <a:rPr spc="-5" dirty="0"/>
              <a:t>k </a:t>
            </a:r>
            <a:r>
              <a:rPr spc="-20" dirty="0"/>
              <a:t>przypisali </a:t>
            </a:r>
            <a:r>
              <a:rPr spc="-10" dirty="0"/>
              <a:t>do kategorii </a:t>
            </a:r>
            <a:r>
              <a:rPr spc="-15" dirty="0"/>
              <a:t>„podstawowy”,  </a:t>
            </a:r>
            <a:r>
              <a:rPr spc="-10" dirty="0"/>
              <a:t>Performance(k) </a:t>
            </a:r>
            <a:r>
              <a:rPr spc="-5" dirty="0"/>
              <a:t>– </a:t>
            </a:r>
            <a:r>
              <a:rPr spc="-10" dirty="0"/>
              <a:t>liczba </a:t>
            </a:r>
            <a:r>
              <a:rPr spc="-15" dirty="0"/>
              <a:t>ankietowanych, </a:t>
            </a:r>
            <a:r>
              <a:rPr spc="-10" dirty="0"/>
              <a:t>którzy </a:t>
            </a:r>
            <a:r>
              <a:rPr spc="-15" dirty="0"/>
              <a:t>kryterium </a:t>
            </a:r>
            <a:r>
              <a:rPr spc="-5" dirty="0"/>
              <a:t>k </a:t>
            </a:r>
            <a:r>
              <a:rPr spc="-20" dirty="0"/>
              <a:t>przypisali </a:t>
            </a:r>
            <a:r>
              <a:rPr spc="-10" dirty="0"/>
              <a:t>do kategorii „satysfakcjonujący”,  </a:t>
            </a:r>
            <a:r>
              <a:rPr spc="-5" dirty="0"/>
              <a:t>Exciting(k) – </a:t>
            </a:r>
            <a:r>
              <a:rPr spc="-15" dirty="0"/>
              <a:t>liczba ankietowanych, </a:t>
            </a:r>
            <a:r>
              <a:rPr spc="-10" dirty="0"/>
              <a:t>którzy </a:t>
            </a:r>
            <a:r>
              <a:rPr spc="-15" dirty="0"/>
              <a:t>kryterium </a:t>
            </a:r>
            <a:r>
              <a:rPr spc="-5" dirty="0"/>
              <a:t>k </a:t>
            </a:r>
            <a:r>
              <a:rPr spc="-20" dirty="0"/>
              <a:t>przypisali </a:t>
            </a:r>
            <a:r>
              <a:rPr spc="-10" dirty="0"/>
              <a:t>do kategorii</a:t>
            </a:r>
            <a:r>
              <a:rPr spc="-210" dirty="0"/>
              <a:t> </a:t>
            </a:r>
            <a:r>
              <a:rPr spc="-15" dirty="0"/>
              <a:t>„ekscytujący”,</a:t>
            </a:r>
          </a:p>
          <a:p>
            <a:pPr marL="69850">
              <a:lnSpc>
                <a:spcPct val="100000"/>
              </a:lnSpc>
            </a:pPr>
            <a:r>
              <a:rPr spc="-5" dirty="0"/>
              <a:t>n – </a:t>
            </a:r>
            <a:r>
              <a:rPr spc="-10" dirty="0"/>
              <a:t>liczba </a:t>
            </a:r>
            <a:r>
              <a:rPr spc="-15" dirty="0"/>
              <a:t>ankietowanych</a:t>
            </a:r>
            <a:r>
              <a:rPr spc="140" dirty="0"/>
              <a:t> </a:t>
            </a:r>
            <a:r>
              <a:rPr spc="-20" dirty="0"/>
              <a:t>użytkowników.</a:t>
            </a:r>
          </a:p>
          <a:p>
            <a:pPr marL="34290">
              <a:lnSpc>
                <a:spcPct val="100000"/>
              </a:lnSpc>
            </a:pPr>
            <a:endParaRPr sz="1500"/>
          </a:p>
          <a:p>
            <a:pPr marL="46990" marR="102235">
              <a:lnSpc>
                <a:spcPct val="100000"/>
              </a:lnSpc>
              <a:spcBef>
                <a:spcPts val="1075"/>
              </a:spcBef>
            </a:pPr>
            <a:r>
              <a:rPr spc="-15" dirty="0"/>
              <a:t>Uczestnicy badania ankietowego podawali </a:t>
            </a:r>
            <a:r>
              <a:rPr spc="-10" dirty="0"/>
              <a:t>w ankiecie </a:t>
            </a:r>
            <a:r>
              <a:rPr spc="-15" dirty="0"/>
              <a:t>również </a:t>
            </a:r>
            <a:r>
              <a:rPr spc="-10" dirty="0"/>
              <a:t>informację, </a:t>
            </a:r>
            <a:r>
              <a:rPr spc="-5" dirty="0"/>
              <a:t>które </a:t>
            </a:r>
            <a:r>
              <a:rPr spc="-15" dirty="0"/>
              <a:t>charakterystyki  </a:t>
            </a:r>
            <a:r>
              <a:rPr spc="-5" dirty="0"/>
              <a:t>jakości, </a:t>
            </a:r>
            <a:r>
              <a:rPr spc="-10" dirty="0"/>
              <a:t>ich </a:t>
            </a:r>
            <a:r>
              <a:rPr spc="-15" dirty="0"/>
              <a:t>zdaniem, </a:t>
            </a:r>
            <a:r>
              <a:rPr spc="-10" dirty="0"/>
              <a:t>mogą </a:t>
            </a:r>
            <a:r>
              <a:rPr spc="-5" dirty="0"/>
              <a:t>z </a:t>
            </a:r>
            <a:r>
              <a:rPr spc="-20" dirty="0"/>
              <a:t>upływem </a:t>
            </a:r>
            <a:r>
              <a:rPr spc="-15" dirty="0"/>
              <a:t>czasu przejść </a:t>
            </a:r>
            <a:r>
              <a:rPr spc="-5" dirty="0"/>
              <a:t>z </a:t>
            </a:r>
            <a:r>
              <a:rPr spc="-20" dirty="0"/>
              <a:t>wyższych </a:t>
            </a:r>
            <a:r>
              <a:rPr spc="-10" dirty="0"/>
              <a:t>kategorii </a:t>
            </a:r>
            <a:r>
              <a:rPr spc="-5" dirty="0"/>
              <a:t>jakości </a:t>
            </a:r>
            <a:r>
              <a:rPr spc="-10" dirty="0"/>
              <a:t>do </a:t>
            </a:r>
            <a:r>
              <a:rPr spc="-20" dirty="0"/>
              <a:t>niższych </a:t>
            </a:r>
            <a:r>
              <a:rPr spc="-10" dirty="0"/>
              <a:t>(np. </a:t>
            </a:r>
            <a:r>
              <a:rPr spc="-5" dirty="0"/>
              <a:t>z  </a:t>
            </a:r>
            <a:r>
              <a:rPr spc="-15" dirty="0"/>
              <a:t>poziomu „zachwycający” </a:t>
            </a:r>
            <a:r>
              <a:rPr spc="-10" dirty="0"/>
              <a:t>do „satysfakcjonujący”). W </a:t>
            </a:r>
            <a:r>
              <a:rPr spc="-15" dirty="0"/>
              <a:t>badaniu ankietowym uczestnicy </a:t>
            </a:r>
            <a:r>
              <a:rPr spc="-10" dirty="0"/>
              <a:t>oceniali </a:t>
            </a:r>
            <a:r>
              <a:rPr spc="-15" dirty="0"/>
              <a:t>serwis  </a:t>
            </a:r>
            <a:r>
              <a:rPr spc="-10" dirty="0"/>
              <a:t>CNN.com lub inne </a:t>
            </a:r>
            <a:r>
              <a:rPr spc="-15" dirty="0"/>
              <a:t>serwisy </a:t>
            </a:r>
            <a:r>
              <a:rPr spc="-10" dirty="0"/>
              <a:t>tego samego </a:t>
            </a:r>
            <a:r>
              <a:rPr spc="-20" dirty="0"/>
              <a:t>typu </a:t>
            </a:r>
            <a:r>
              <a:rPr spc="-10" dirty="0"/>
              <a:t>[314]. </a:t>
            </a:r>
            <a:r>
              <a:rPr spc="-5" dirty="0"/>
              <a:t>Wadą </a:t>
            </a:r>
            <a:r>
              <a:rPr spc="-10" dirty="0"/>
              <a:t>metody </a:t>
            </a:r>
            <a:r>
              <a:rPr spc="15" dirty="0"/>
              <a:t>WQM </a:t>
            </a:r>
            <a:r>
              <a:rPr spc="-10" dirty="0"/>
              <a:t>jest </a:t>
            </a:r>
            <a:r>
              <a:rPr spc="-15" dirty="0"/>
              <a:t>brak sformalizowanej  </a:t>
            </a:r>
            <a:r>
              <a:rPr spc="-10" dirty="0"/>
              <a:t>metodyki </a:t>
            </a:r>
            <a:r>
              <a:rPr spc="-15" dirty="0"/>
              <a:t>badania</a:t>
            </a:r>
            <a:r>
              <a:rPr spc="80" dirty="0"/>
              <a:t> </a:t>
            </a:r>
            <a:r>
              <a:rPr spc="-25" dirty="0"/>
              <a:t>serwisów.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1" y="182956"/>
            <a:ext cx="21996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666699"/>
                </a:solidFill>
              </a:rPr>
              <a:t>SERVQUAL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867282"/>
            <a:ext cx="8072755" cy="5396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461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"/>
                <a:cs typeface="Arial"/>
              </a:rPr>
              <a:t>Metoda </a:t>
            </a:r>
            <a:r>
              <a:rPr sz="1400" spc="-10" dirty="0">
                <a:latin typeface="Arial"/>
                <a:cs typeface="Arial"/>
              </a:rPr>
              <a:t>SERVQUAL służy do </a:t>
            </a:r>
            <a:r>
              <a:rPr sz="1400" spc="-15" dirty="0">
                <a:latin typeface="Arial"/>
                <a:cs typeface="Arial"/>
              </a:rPr>
              <a:t>badania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5" dirty="0">
                <a:latin typeface="Arial"/>
                <a:cs typeface="Arial"/>
              </a:rPr>
              <a:t>oceny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0" dirty="0">
                <a:latin typeface="Arial"/>
                <a:cs typeface="Arial"/>
              </a:rPr>
              <a:t>usług [1]. W metodzie tej </a:t>
            </a:r>
            <a:r>
              <a:rPr sz="1400" spc="-15" dirty="0">
                <a:latin typeface="Arial"/>
                <a:cs typeface="Arial"/>
              </a:rPr>
              <a:t>bada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5" dirty="0">
                <a:latin typeface="Arial"/>
                <a:cs typeface="Arial"/>
              </a:rPr>
              <a:t>różnicę  </a:t>
            </a:r>
            <a:r>
              <a:rPr sz="1400" spc="-10" dirty="0">
                <a:latin typeface="Arial"/>
                <a:cs typeface="Arial"/>
              </a:rPr>
              <a:t>między </a:t>
            </a:r>
            <a:r>
              <a:rPr sz="1400" spc="-20" dirty="0">
                <a:latin typeface="Arial"/>
                <a:cs typeface="Arial"/>
              </a:rPr>
              <a:t>oczekiwanym </a:t>
            </a:r>
            <a:r>
              <a:rPr sz="1400" spc="-15" dirty="0">
                <a:latin typeface="Arial"/>
                <a:cs typeface="Arial"/>
              </a:rPr>
              <a:t>poziomem </a:t>
            </a:r>
            <a:r>
              <a:rPr sz="1400" spc="-10" dirty="0">
                <a:latin typeface="Arial"/>
                <a:cs typeface="Arial"/>
              </a:rPr>
              <a:t>usług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aktualnie </a:t>
            </a:r>
            <a:r>
              <a:rPr sz="1400" spc="-15" dirty="0">
                <a:latin typeface="Arial"/>
                <a:cs typeface="Arial"/>
              </a:rPr>
              <a:t>postrzeganym poziomem </a:t>
            </a:r>
            <a:r>
              <a:rPr sz="1400" spc="-10" dirty="0">
                <a:latin typeface="Arial"/>
                <a:cs typeface="Arial"/>
              </a:rPr>
              <a:t>usługi </a:t>
            </a:r>
            <a:r>
              <a:rPr sz="1400" spc="-20" dirty="0">
                <a:latin typeface="Arial"/>
                <a:cs typeface="Arial"/>
              </a:rPr>
              <a:t>oferowanym  </a:t>
            </a:r>
            <a:r>
              <a:rPr sz="1400" spc="-15" dirty="0">
                <a:latin typeface="Arial"/>
                <a:cs typeface="Arial"/>
              </a:rPr>
              <a:t>przez </a:t>
            </a:r>
            <a:r>
              <a:rPr sz="1400" spc="-10" dirty="0">
                <a:latin typeface="Arial"/>
                <a:cs typeface="Arial"/>
              </a:rPr>
              <a:t>określonego </a:t>
            </a:r>
            <a:r>
              <a:rPr sz="1400" spc="-15" dirty="0">
                <a:latin typeface="Arial"/>
                <a:cs typeface="Arial"/>
              </a:rPr>
              <a:t>dostawcę. </a:t>
            </a:r>
            <a:r>
              <a:rPr sz="1400" spc="-10" dirty="0">
                <a:latin typeface="Arial"/>
                <a:cs typeface="Arial"/>
              </a:rPr>
              <a:t>Jest </a:t>
            </a:r>
            <a:r>
              <a:rPr sz="1400" spc="-5" dirty="0">
                <a:latin typeface="Arial"/>
                <a:cs typeface="Arial"/>
              </a:rPr>
              <a:t>w </a:t>
            </a:r>
            <a:r>
              <a:rPr sz="1400" spc="-10" dirty="0">
                <a:latin typeface="Arial"/>
                <a:cs typeface="Arial"/>
              </a:rPr>
              <a:t>niej </a:t>
            </a:r>
            <a:r>
              <a:rPr sz="1400" spc="-15" dirty="0">
                <a:latin typeface="Arial"/>
                <a:cs typeface="Arial"/>
              </a:rPr>
              <a:t>wyróżnionych </a:t>
            </a:r>
            <a:r>
              <a:rPr sz="1400" spc="-5" dirty="0">
                <a:latin typeface="Arial"/>
                <a:cs typeface="Arial"/>
              </a:rPr>
              <a:t>5 </a:t>
            </a:r>
            <a:r>
              <a:rPr sz="1400" spc="-15" dirty="0">
                <a:latin typeface="Arial"/>
                <a:cs typeface="Arial"/>
              </a:rPr>
              <a:t>charakterystyk </a:t>
            </a:r>
            <a:r>
              <a:rPr sz="1400" spc="-5" dirty="0">
                <a:latin typeface="Arial"/>
                <a:cs typeface="Arial"/>
              </a:rPr>
              <a:t>jakości, a </a:t>
            </a:r>
            <a:r>
              <a:rPr sz="1400" spc="-15" dirty="0">
                <a:latin typeface="Arial"/>
                <a:cs typeface="Arial"/>
              </a:rPr>
              <a:t>ocena </a:t>
            </a:r>
            <a:r>
              <a:rPr sz="1400" spc="-5" dirty="0">
                <a:latin typeface="Arial"/>
                <a:cs typeface="Arial"/>
              </a:rPr>
              <a:t>jest  </a:t>
            </a:r>
            <a:r>
              <a:rPr sz="1400" spc="-20" dirty="0">
                <a:latin typeface="Arial"/>
                <a:cs typeface="Arial"/>
              </a:rPr>
              <a:t>uzyskiwana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15" dirty="0">
                <a:latin typeface="Arial"/>
                <a:cs typeface="Arial"/>
              </a:rPr>
              <a:t>podstawie </a:t>
            </a:r>
            <a:r>
              <a:rPr sz="1400" spc="-10" dirty="0">
                <a:latin typeface="Arial"/>
                <a:cs typeface="Arial"/>
              </a:rPr>
              <a:t>ankiety </a:t>
            </a:r>
            <a:r>
              <a:rPr sz="1400" spc="-20" dirty="0">
                <a:latin typeface="Arial"/>
                <a:cs typeface="Arial"/>
              </a:rPr>
              <a:t>złożonej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22 </a:t>
            </a:r>
            <a:r>
              <a:rPr sz="1400" spc="-15" dirty="0">
                <a:latin typeface="Arial"/>
                <a:cs typeface="Arial"/>
              </a:rPr>
              <a:t>kryteriów składających </a:t>
            </a:r>
            <a:r>
              <a:rPr sz="1400" spc="-5" dirty="0">
                <a:latin typeface="Arial"/>
                <a:cs typeface="Arial"/>
              </a:rPr>
              <a:t>się </a:t>
            </a:r>
            <a:r>
              <a:rPr sz="1400" spc="-10" dirty="0">
                <a:latin typeface="Arial"/>
                <a:cs typeface="Arial"/>
              </a:rPr>
              <a:t>na </a:t>
            </a:r>
            <a:r>
              <a:rPr sz="1400" spc="-25" dirty="0">
                <a:latin typeface="Arial"/>
                <a:cs typeface="Arial"/>
              </a:rPr>
              <a:t>wynik </a:t>
            </a:r>
            <a:r>
              <a:rPr sz="1400" spc="-20" dirty="0">
                <a:latin typeface="Arial"/>
                <a:cs typeface="Arial"/>
              </a:rPr>
              <a:t>względem  </a:t>
            </a:r>
            <a:r>
              <a:rPr sz="1400" spc="-10" dirty="0">
                <a:latin typeface="Arial"/>
                <a:cs typeface="Arial"/>
              </a:rPr>
              <a:t>każdej </a:t>
            </a:r>
            <a:r>
              <a:rPr sz="1400" spc="-5" dirty="0">
                <a:latin typeface="Arial"/>
                <a:cs typeface="Arial"/>
              </a:rPr>
              <a:t>z </a:t>
            </a:r>
            <a:r>
              <a:rPr sz="1400" spc="-10" dirty="0">
                <a:latin typeface="Arial"/>
                <a:cs typeface="Arial"/>
              </a:rPr>
              <a:t>pięciu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charakterystyk.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371475" indent="4826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Charakterystykami </a:t>
            </a:r>
            <a:r>
              <a:rPr sz="1400" spc="-15" dirty="0">
                <a:latin typeface="Arial"/>
                <a:cs typeface="Arial"/>
              </a:rPr>
              <a:t>tymi </a:t>
            </a:r>
            <a:r>
              <a:rPr sz="1400" spc="-10" dirty="0">
                <a:latin typeface="Arial"/>
                <a:cs typeface="Arial"/>
              </a:rPr>
              <a:t>są: (1) materialność, (2) </a:t>
            </a:r>
            <a:r>
              <a:rPr sz="1400" spc="-15" dirty="0">
                <a:latin typeface="Arial"/>
                <a:cs typeface="Arial"/>
              </a:rPr>
              <a:t>rzetelność, </a:t>
            </a:r>
            <a:r>
              <a:rPr sz="1400" spc="-10" dirty="0">
                <a:latin typeface="Arial"/>
                <a:cs typeface="Arial"/>
              </a:rPr>
              <a:t>(3) </a:t>
            </a:r>
            <a:r>
              <a:rPr sz="1400" spc="-15" dirty="0">
                <a:latin typeface="Arial"/>
                <a:cs typeface="Arial"/>
              </a:rPr>
              <a:t>zdolność reagowania, </a:t>
            </a:r>
            <a:r>
              <a:rPr sz="1400" spc="-10" dirty="0">
                <a:latin typeface="Arial"/>
                <a:cs typeface="Arial"/>
              </a:rPr>
              <a:t>(4)  </a:t>
            </a:r>
            <a:r>
              <a:rPr sz="1400" spc="-15" dirty="0">
                <a:latin typeface="Arial"/>
                <a:cs typeface="Arial"/>
              </a:rPr>
              <a:t>pewność, </a:t>
            </a:r>
            <a:r>
              <a:rPr sz="1400" spc="-10" dirty="0">
                <a:latin typeface="Arial"/>
                <a:cs typeface="Arial"/>
              </a:rPr>
              <a:t>(5) </a:t>
            </a:r>
            <a:r>
              <a:rPr sz="1400" spc="-15" dirty="0">
                <a:latin typeface="Arial"/>
                <a:cs typeface="Arial"/>
              </a:rPr>
              <a:t>przystępność </a:t>
            </a:r>
            <a:r>
              <a:rPr sz="1400" spc="-10" dirty="0">
                <a:latin typeface="Arial"/>
                <a:cs typeface="Arial"/>
              </a:rPr>
              <a:t>[2][3]. W ankiecie SERVQUAL konsumenci, posługując </a:t>
            </a:r>
            <a:r>
              <a:rPr sz="1400" spc="-5" dirty="0">
                <a:latin typeface="Arial"/>
                <a:cs typeface="Arial"/>
              </a:rPr>
              <a:t>się  </a:t>
            </a:r>
            <a:r>
              <a:rPr sz="1400" spc="-10" dirty="0">
                <a:latin typeface="Arial"/>
                <a:cs typeface="Arial"/>
              </a:rPr>
              <a:t>siedmiopunktową </a:t>
            </a:r>
            <a:r>
              <a:rPr sz="1400" spc="-5" dirty="0">
                <a:latin typeface="Arial"/>
                <a:cs typeface="Arial"/>
              </a:rPr>
              <a:t>skalą </a:t>
            </a:r>
            <a:r>
              <a:rPr sz="1400" spc="-10" dirty="0">
                <a:latin typeface="Arial"/>
                <a:cs typeface="Arial"/>
              </a:rPr>
              <a:t>Likerta, formułują </a:t>
            </a:r>
            <a:r>
              <a:rPr sz="1400" spc="-15" dirty="0">
                <a:latin typeface="Arial"/>
                <a:cs typeface="Arial"/>
              </a:rPr>
              <a:t>swoje </a:t>
            </a:r>
            <a:r>
              <a:rPr sz="1400" spc="-10" dirty="0">
                <a:latin typeface="Arial"/>
                <a:cs typeface="Arial"/>
              </a:rPr>
              <a:t>oczekiwania odnośnie do poziomu usług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opisują  postrzegany </a:t>
            </a:r>
            <a:r>
              <a:rPr sz="1400" spc="-15" dirty="0">
                <a:latin typeface="Arial"/>
                <a:cs typeface="Arial"/>
              </a:rPr>
              <a:t>przez </a:t>
            </a:r>
            <a:r>
              <a:rPr sz="1400" spc="-10" dirty="0">
                <a:latin typeface="Arial"/>
                <a:cs typeface="Arial"/>
              </a:rPr>
              <a:t>nich aktualny </a:t>
            </a:r>
            <a:r>
              <a:rPr sz="1400" spc="-15" dirty="0">
                <a:latin typeface="Arial"/>
                <a:cs typeface="Arial"/>
              </a:rPr>
              <a:t>poziom</a:t>
            </a:r>
            <a:r>
              <a:rPr sz="1400" spc="2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usługi.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347345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Arial"/>
                <a:cs typeface="Arial"/>
              </a:rPr>
              <a:t>Metoda </a:t>
            </a:r>
            <a:r>
              <a:rPr sz="1400" spc="-10" dirty="0">
                <a:latin typeface="Arial"/>
                <a:cs typeface="Arial"/>
              </a:rPr>
              <a:t>SERVQUAL </a:t>
            </a:r>
            <a:r>
              <a:rPr sz="1400" spc="-15" dirty="0">
                <a:latin typeface="Arial"/>
                <a:cs typeface="Arial"/>
              </a:rPr>
              <a:t>została </a:t>
            </a:r>
            <a:r>
              <a:rPr sz="1400" spc="-10" dirty="0">
                <a:latin typeface="Arial"/>
                <a:cs typeface="Arial"/>
              </a:rPr>
              <a:t>sformułowana w ten sposób, </a:t>
            </a:r>
            <a:r>
              <a:rPr sz="1400" spc="-15" dirty="0">
                <a:latin typeface="Arial"/>
                <a:cs typeface="Arial"/>
              </a:rPr>
              <a:t>aby </a:t>
            </a:r>
            <a:r>
              <a:rPr sz="1400" spc="-10" dirty="0">
                <a:latin typeface="Arial"/>
                <a:cs typeface="Arial"/>
              </a:rPr>
              <a:t>mogła </a:t>
            </a:r>
            <a:r>
              <a:rPr sz="1400" spc="-20" dirty="0">
                <a:latin typeface="Arial"/>
                <a:cs typeface="Arial"/>
              </a:rPr>
              <a:t>służyć </a:t>
            </a:r>
            <a:r>
              <a:rPr sz="1400" spc="-10" dirty="0">
                <a:latin typeface="Arial"/>
                <a:cs typeface="Arial"/>
              </a:rPr>
              <a:t>do </a:t>
            </a:r>
            <a:r>
              <a:rPr sz="1400" spc="-15" dirty="0">
                <a:latin typeface="Arial"/>
                <a:cs typeface="Arial"/>
              </a:rPr>
              <a:t>oceny </a:t>
            </a:r>
            <a:r>
              <a:rPr sz="1400" spc="-20" dirty="0">
                <a:latin typeface="Arial"/>
                <a:cs typeface="Arial"/>
              </a:rPr>
              <a:t>dowolnych  </a:t>
            </a:r>
            <a:r>
              <a:rPr sz="1400" spc="-10" dirty="0">
                <a:latin typeface="Arial"/>
                <a:cs typeface="Arial"/>
              </a:rPr>
              <a:t>usług. Niemniej jednak jej </a:t>
            </a:r>
            <a:r>
              <a:rPr sz="1400" spc="-15" dirty="0">
                <a:latin typeface="Arial"/>
                <a:cs typeface="Arial"/>
              </a:rPr>
              <a:t>uniwersalność stanowi </a:t>
            </a:r>
            <a:r>
              <a:rPr sz="1400" spc="-10" dirty="0">
                <a:latin typeface="Arial"/>
                <a:cs typeface="Arial"/>
              </a:rPr>
              <a:t>jej największą </a:t>
            </a:r>
            <a:r>
              <a:rPr sz="1400" spc="-15" dirty="0">
                <a:latin typeface="Arial"/>
                <a:cs typeface="Arial"/>
              </a:rPr>
              <a:t>wadę, </a:t>
            </a:r>
            <a:r>
              <a:rPr sz="1400" spc="-20" dirty="0">
                <a:latin typeface="Arial"/>
                <a:cs typeface="Arial"/>
              </a:rPr>
              <a:t>ze względu </a:t>
            </a:r>
            <a:r>
              <a:rPr sz="1400" spc="-10" dirty="0">
                <a:latin typeface="Arial"/>
                <a:cs typeface="Arial"/>
              </a:rPr>
              <a:t>na to, </a:t>
            </a:r>
            <a:r>
              <a:rPr sz="1400" spc="-20" dirty="0">
                <a:latin typeface="Arial"/>
                <a:cs typeface="Arial"/>
              </a:rPr>
              <a:t>że  </a:t>
            </a:r>
            <a:r>
              <a:rPr sz="1400" spc="-15" dirty="0">
                <a:latin typeface="Arial"/>
                <a:cs typeface="Arial"/>
              </a:rPr>
              <a:t>zastosowane kryteria </a:t>
            </a:r>
            <a:r>
              <a:rPr sz="1400" spc="-5" dirty="0">
                <a:latin typeface="Arial"/>
                <a:cs typeface="Arial"/>
              </a:rPr>
              <a:t>i </a:t>
            </a:r>
            <a:r>
              <a:rPr sz="1400" spc="-20" dirty="0">
                <a:latin typeface="Arial"/>
                <a:cs typeface="Arial"/>
              </a:rPr>
              <a:t>pytania </a:t>
            </a:r>
            <a:r>
              <a:rPr sz="1400" spc="-15" dirty="0">
                <a:latin typeface="Arial"/>
                <a:cs typeface="Arial"/>
              </a:rPr>
              <a:t>ankietowe </a:t>
            </a:r>
            <a:r>
              <a:rPr sz="1400" spc="-5" dirty="0">
                <a:latin typeface="Arial"/>
                <a:cs typeface="Arial"/>
              </a:rPr>
              <a:t>są </a:t>
            </a:r>
            <a:r>
              <a:rPr sz="1400" spc="-25" dirty="0">
                <a:latin typeface="Arial"/>
                <a:cs typeface="Arial"/>
              </a:rPr>
              <a:t>zbyt </a:t>
            </a:r>
            <a:r>
              <a:rPr sz="1400" spc="-15" dirty="0">
                <a:latin typeface="Arial"/>
                <a:cs typeface="Arial"/>
              </a:rPr>
              <a:t>ogólne, aby badać </a:t>
            </a:r>
            <a:r>
              <a:rPr sz="1400" spc="-5" dirty="0">
                <a:latin typeface="Arial"/>
                <a:cs typeface="Arial"/>
              </a:rPr>
              <a:t>jakość </a:t>
            </a:r>
            <a:r>
              <a:rPr sz="1400" spc="-10" dirty="0">
                <a:latin typeface="Arial"/>
                <a:cs typeface="Arial"/>
              </a:rPr>
              <a:t>specyficznych usług.  </a:t>
            </a:r>
            <a:r>
              <a:rPr sz="1400" spc="-5" dirty="0">
                <a:latin typeface="Arial"/>
                <a:cs typeface="Arial"/>
              </a:rPr>
              <a:t>Wobec </a:t>
            </a:r>
            <a:r>
              <a:rPr sz="1400" spc="-10" dirty="0">
                <a:latin typeface="Arial"/>
                <a:cs typeface="Arial"/>
              </a:rPr>
              <a:t>tego </a:t>
            </a:r>
            <a:r>
              <a:rPr sz="1400" spc="-15" dirty="0">
                <a:latin typeface="Arial"/>
                <a:cs typeface="Arial"/>
              </a:rPr>
              <a:t>konieczne </a:t>
            </a:r>
            <a:r>
              <a:rPr sz="1400" spc="-20" dirty="0">
                <a:latin typeface="Arial"/>
                <a:cs typeface="Arial"/>
              </a:rPr>
              <a:t>było </a:t>
            </a:r>
            <a:r>
              <a:rPr sz="1400" spc="-15" dirty="0">
                <a:latin typeface="Arial"/>
                <a:cs typeface="Arial"/>
              </a:rPr>
              <a:t>dostosowywanie </a:t>
            </a:r>
            <a:r>
              <a:rPr sz="1400" spc="-10" dirty="0">
                <a:latin typeface="Arial"/>
                <a:cs typeface="Arial"/>
              </a:rPr>
              <a:t>modelu </a:t>
            </a:r>
            <a:r>
              <a:rPr sz="1400" spc="-5" dirty="0">
                <a:latin typeface="Arial"/>
                <a:cs typeface="Arial"/>
              </a:rPr>
              <a:t>jakości </a:t>
            </a:r>
            <a:r>
              <a:rPr sz="1400" spc="-15" dirty="0">
                <a:latin typeface="Arial"/>
                <a:cs typeface="Arial"/>
              </a:rPr>
              <a:t>wykorzystywanego </a:t>
            </a:r>
            <a:r>
              <a:rPr sz="1400" spc="-10" dirty="0">
                <a:latin typeface="Arial"/>
                <a:cs typeface="Arial"/>
              </a:rPr>
              <a:t>w tej metodzie do  </a:t>
            </a:r>
            <a:r>
              <a:rPr sz="1400" spc="-15" dirty="0">
                <a:latin typeface="Arial"/>
                <a:cs typeface="Arial"/>
              </a:rPr>
              <a:t>rodzaju </a:t>
            </a:r>
            <a:r>
              <a:rPr sz="1400" spc="-20" dirty="0">
                <a:latin typeface="Arial"/>
                <a:cs typeface="Arial"/>
              </a:rPr>
              <a:t>badanych </a:t>
            </a:r>
            <a:r>
              <a:rPr sz="1400" spc="-10" dirty="0">
                <a:latin typeface="Arial"/>
                <a:cs typeface="Arial"/>
              </a:rPr>
              <a:t>usług</a:t>
            </a:r>
            <a:r>
              <a:rPr sz="1400" spc="1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[21].</a:t>
            </a:r>
            <a:endParaRPr sz="1400">
              <a:latin typeface="Arial"/>
              <a:cs typeface="Arial"/>
            </a:endParaRPr>
          </a:p>
          <a:p>
            <a:pPr marL="51435" marR="5080">
              <a:lnSpc>
                <a:spcPct val="100000"/>
              </a:lnSpc>
              <a:spcBef>
                <a:spcPts val="1000"/>
              </a:spcBef>
              <a:buAutoNum type="arabicPlain"/>
              <a:tabLst>
                <a:tab pos="265430" algn="l"/>
              </a:tabLst>
            </a:pPr>
            <a:r>
              <a:rPr sz="1200" spc="-5" dirty="0">
                <a:latin typeface="Arial"/>
                <a:cs typeface="Arial"/>
              </a:rPr>
              <a:t>Parasuraman A., Zeithaml </a:t>
            </a:r>
            <a:r>
              <a:rPr sz="1200" spc="-30" dirty="0">
                <a:latin typeface="Arial"/>
                <a:cs typeface="Arial"/>
              </a:rPr>
              <a:t>V.A., </a:t>
            </a:r>
            <a:r>
              <a:rPr sz="1200" dirty="0">
                <a:latin typeface="Arial"/>
                <a:cs typeface="Arial"/>
              </a:rPr>
              <a:t>Berry L.L., </a:t>
            </a:r>
            <a:r>
              <a:rPr sz="1200" spc="-10" dirty="0">
                <a:latin typeface="Arial"/>
                <a:cs typeface="Arial"/>
              </a:rPr>
              <a:t>SERVQUAL: </a:t>
            </a:r>
            <a:r>
              <a:rPr sz="1200" dirty="0">
                <a:latin typeface="Arial"/>
                <a:cs typeface="Arial"/>
              </a:rPr>
              <a:t>A Multiple-item Scale for Measuring </a:t>
            </a:r>
            <a:r>
              <a:rPr sz="1200" spc="-5" dirty="0">
                <a:latin typeface="Arial"/>
                <a:cs typeface="Arial"/>
              </a:rPr>
              <a:t>Consumer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Perceptions  of Service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Quality.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Journal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Retailing,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Vol.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64,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No. 1, </a:t>
            </a:r>
            <a:r>
              <a:rPr sz="1200" spc="-5" dirty="0">
                <a:latin typeface="Arial"/>
                <a:cs typeface="Arial"/>
              </a:rPr>
              <a:t>1988,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s.12-40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51435" marR="263525">
              <a:lnSpc>
                <a:spcPct val="100000"/>
              </a:lnSpc>
              <a:buAutoNum type="arabicPlain"/>
              <a:tabLst>
                <a:tab pos="265430" algn="l"/>
              </a:tabLst>
            </a:pPr>
            <a:r>
              <a:rPr sz="1200" spc="-5" dirty="0">
                <a:latin typeface="Arial"/>
                <a:cs typeface="Arial"/>
              </a:rPr>
              <a:t>Udo </a:t>
            </a:r>
            <a:r>
              <a:rPr sz="1200" dirty="0">
                <a:latin typeface="Arial"/>
                <a:cs typeface="Arial"/>
              </a:rPr>
              <a:t>G.J., </a:t>
            </a:r>
            <a:r>
              <a:rPr sz="1200" spc="-5" dirty="0">
                <a:latin typeface="Arial"/>
                <a:cs typeface="Arial"/>
              </a:rPr>
              <a:t>Bagchi K.K., </a:t>
            </a:r>
            <a:r>
              <a:rPr sz="1200" dirty="0">
                <a:latin typeface="Arial"/>
                <a:cs typeface="Arial"/>
              </a:rPr>
              <a:t>Kirs </a:t>
            </a:r>
            <a:r>
              <a:rPr sz="1200" spc="-35" dirty="0">
                <a:latin typeface="Arial"/>
                <a:cs typeface="Arial"/>
              </a:rPr>
              <a:t>P.J., </a:t>
            </a:r>
            <a:r>
              <a:rPr sz="1200" dirty="0">
                <a:latin typeface="Arial"/>
                <a:cs typeface="Arial"/>
              </a:rPr>
              <a:t>Using </a:t>
            </a:r>
            <a:r>
              <a:rPr sz="1200" spc="-10" dirty="0">
                <a:latin typeface="Arial"/>
                <a:cs typeface="Arial"/>
              </a:rPr>
              <a:t>SERVQUAL </a:t>
            </a:r>
            <a:r>
              <a:rPr sz="1200" dirty="0">
                <a:latin typeface="Arial"/>
                <a:cs typeface="Arial"/>
              </a:rPr>
              <a:t>to assess the </a:t>
            </a:r>
            <a:r>
              <a:rPr sz="1200" spc="5" dirty="0">
                <a:latin typeface="Arial"/>
                <a:cs typeface="Arial"/>
              </a:rPr>
              <a:t>quality </a:t>
            </a:r>
            <a:r>
              <a:rPr sz="1200" dirty="0">
                <a:latin typeface="Arial"/>
                <a:cs typeface="Arial"/>
              </a:rPr>
              <a:t>of e-learning </a:t>
            </a:r>
            <a:r>
              <a:rPr sz="1200" spc="-5" dirty="0">
                <a:latin typeface="Arial"/>
                <a:cs typeface="Arial"/>
              </a:rPr>
              <a:t>experience. Computers </a:t>
            </a:r>
            <a:r>
              <a:rPr sz="1200" spc="5" dirty="0">
                <a:latin typeface="Arial"/>
                <a:cs typeface="Arial"/>
              </a:rPr>
              <a:t>in  </a:t>
            </a:r>
            <a:r>
              <a:rPr sz="1200" spc="-10" dirty="0">
                <a:latin typeface="Arial"/>
                <a:cs typeface="Arial"/>
              </a:rPr>
              <a:t>Human Behavior,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spc="-5" dirty="0">
                <a:latin typeface="Arial"/>
                <a:cs typeface="Arial"/>
              </a:rPr>
              <a:t>27, </a:t>
            </a:r>
            <a:r>
              <a:rPr sz="1200" dirty="0">
                <a:latin typeface="Arial"/>
                <a:cs typeface="Arial"/>
              </a:rPr>
              <a:t>No. 3, </a:t>
            </a:r>
            <a:r>
              <a:rPr sz="1200" spc="-20" dirty="0">
                <a:latin typeface="Arial"/>
                <a:cs typeface="Arial"/>
              </a:rPr>
              <a:t>2011, </a:t>
            </a:r>
            <a:r>
              <a:rPr sz="1200" dirty="0">
                <a:latin typeface="Arial"/>
                <a:cs typeface="Arial"/>
              </a:rPr>
              <a:t>s.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1272-1283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264795" indent="-213995">
              <a:lnSpc>
                <a:spcPct val="100000"/>
              </a:lnSpc>
              <a:buAutoNum type="arabicPlain"/>
              <a:tabLst>
                <a:tab pos="265430" algn="l"/>
              </a:tabLst>
            </a:pPr>
            <a:r>
              <a:rPr sz="1200" spc="-10" dirty="0">
                <a:latin typeface="Arial"/>
                <a:cs typeface="Arial"/>
              </a:rPr>
              <a:t>Stoma M., </a:t>
            </a:r>
            <a:r>
              <a:rPr sz="1200" dirty="0">
                <a:latin typeface="Arial"/>
                <a:cs typeface="Arial"/>
              </a:rPr>
              <a:t>Modele i </a:t>
            </a:r>
            <a:r>
              <a:rPr sz="1200" spc="-10" dirty="0">
                <a:latin typeface="Arial"/>
                <a:cs typeface="Arial"/>
              </a:rPr>
              <a:t>metody </a:t>
            </a:r>
            <a:r>
              <a:rPr sz="1200" spc="-5" dirty="0">
                <a:latin typeface="Arial"/>
                <a:cs typeface="Arial"/>
              </a:rPr>
              <a:t>pomiaru jakości </a:t>
            </a:r>
            <a:r>
              <a:rPr sz="1200" dirty="0">
                <a:latin typeface="Arial"/>
                <a:cs typeface="Arial"/>
              </a:rPr>
              <a:t>usług. </a:t>
            </a:r>
            <a:r>
              <a:rPr sz="1200" spc="-5" dirty="0">
                <a:latin typeface="Arial"/>
                <a:cs typeface="Arial"/>
              </a:rPr>
              <a:t>Q&amp;R </a:t>
            </a:r>
            <a:r>
              <a:rPr sz="1200" dirty="0">
                <a:latin typeface="Arial"/>
                <a:cs typeface="Arial"/>
              </a:rPr>
              <a:t>Polska,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2012.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264795" indent="-213995">
              <a:lnSpc>
                <a:spcPct val="100000"/>
              </a:lnSpc>
              <a:buAutoNum type="arabicPlain"/>
              <a:tabLst>
                <a:tab pos="265430" algn="l"/>
              </a:tabLst>
            </a:pPr>
            <a:r>
              <a:rPr sz="1200" dirty="0">
                <a:latin typeface="Arial"/>
                <a:cs typeface="Arial"/>
              </a:rPr>
              <a:t>Bigne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J.E.,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Martinez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C.,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Miquel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M.J.,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Andreu </a:t>
            </a:r>
            <a:r>
              <a:rPr sz="1200" dirty="0">
                <a:latin typeface="Arial"/>
                <a:cs typeface="Arial"/>
              </a:rPr>
              <a:t>L.,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SERVQUAL </a:t>
            </a:r>
            <a:r>
              <a:rPr sz="1200" dirty="0">
                <a:latin typeface="Arial"/>
                <a:cs typeface="Arial"/>
              </a:rPr>
              <a:t>Reliability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Validity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Travel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Agencies.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Annals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Tourism </a:t>
            </a:r>
            <a:r>
              <a:rPr sz="1200" dirty="0">
                <a:latin typeface="Arial"/>
                <a:cs typeface="Arial"/>
              </a:rPr>
              <a:t>Research, </a:t>
            </a:r>
            <a:r>
              <a:rPr sz="1200" spc="-15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30, No. 1,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2003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8710" y="173481"/>
            <a:ext cx="4398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666699"/>
                </a:solidFill>
              </a:rPr>
              <a:t>E-S-QUAL </a:t>
            </a:r>
            <a:r>
              <a:rPr dirty="0">
                <a:solidFill>
                  <a:srgbClr val="666699"/>
                </a:solidFill>
              </a:rPr>
              <a:t>i </a:t>
            </a:r>
            <a:r>
              <a:rPr spc="-5" dirty="0">
                <a:solidFill>
                  <a:srgbClr val="666699"/>
                </a:solidFill>
              </a:rPr>
              <a:t>E-ReS-Qual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885" y="851738"/>
            <a:ext cx="8249920" cy="4174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1242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"/>
                <a:cs typeface="Arial"/>
              </a:rPr>
              <a:t>Metody </a:t>
            </a:r>
            <a:r>
              <a:rPr sz="1600" dirty="0">
                <a:latin typeface="Arial"/>
                <a:cs typeface="Arial"/>
              </a:rPr>
              <a:t>E-S-QUAL i E-RecS-Qual </a:t>
            </a:r>
            <a:r>
              <a:rPr sz="1600" spc="-15" dirty="0">
                <a:latin typeface="Arial"/>
                <a:cs typeface="Arial"/>
              </a:rPr>
              <a:t>wywodzą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5" dirty="0">
                <a:latin typeface="Arial"/>
                <a:cs typeface="Arial"/>
              </a:rPr>
              <a:t>bezpośrednio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metody </a:t>
            </a:r>
            <a:r>
              <a:rPr sz="1600" spc="-5" dirty="0">
                <a:latin typeface="Arial"/>
                <a:cs typeface="Arial"/>
              </a:rPr>
              <a:t>SERVQUAL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204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są  </a:t>
            </a:r>
            <a:r>
              <a:rPr sz="1600" spc="-5" dirty="0">
                <a:latin typeface="Arial"/>
                <a:cs typeface="Arial"/>
              </a:rPr>
              <a:t>one właśnie </a:t>
            </a:r>
            <a:r>
              <a:rPr sz="1600" dirty="0">
                <a:latin typeface="Arial"/>
                <a:cs typeface="Arial"/>
              </a:rPr>
              <a:t>efektem </a:t>
            </a:r>
            <a:r>
              <a:rPr sz="1600" spc="-5" dirty="0">
                <a:latin typeface="Arial"/>
                <a:cs typeface="Arial"/>
              </a:rPr>
              <a:t>dostosowania </a:t>
            </a:r>
            <a:r>
              <a:rPr sz="1600" dirty="0">
                <a:latin typeface="Arial"/>
                <a:cs typeface="Arial"/>
              </a:rPr>
              <a:t>skali SERVQUAL </a:t>
            </a:r>
            <a:r>
              <a:rPr sz="1600" spc="-5" dirty="0">
                <a:latin typeface="Arial"/>
                <a:cs typeface="Arial"/>
              </a:rPr>
              <a:t>do potrzeb oceny </a:t>
            </a:r>
            <a:r>
              <a:rPr sz="1600" dirty="0">
                <a:latin typeface="Arial"/>
                <a:cs typeface="Arial"/>
              </a:rPr>
              <a:t>jakości usług </a:t>
            </a:r>
            <a:r>
              <a:rPr sz="1600" spc="5" dirty="0">
                <a:latin typeface="Arial"/>
                <a:cs typeface="Arial"/>
              </a:rPr>
              <a:t>w  sieci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Internet.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Zachowano </a:t>
            </a:r>
            <a:r>
              <a:rPr sz="1600" dirty="0">
                <a:latin typeface="Arial"/>
                <a:cs typeface="Arial"/>
              </a:rPr>
              <a:t>tutaj część </a:t>
            </a:r>
            <a:r>
              <a:rPr sz="1600" spc="-5" dirty="0">
                <a:latin typeface="Arial"/>
                <a:cs typeface="Arial"/>
              </a:rPr>
              <a:t>kryteriów oceny </a:t>
            </a:r>
            <a:r>
              <a:rPr sz="1600" dirty="0">
                <a:latin typeface="Arial"/>
                <a:cs typeface="Arial"/>
              </a:rPr>
              <a:t>funkcjonujących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modelu SERVQUAL </a:t>
            </a:r>
            <a:r>
              <a:rPr sz="1600" spc="-5" dirty="0">
                <a:latin typeface="Arial"/>
                <a:cs typeface="Arial"/>
              </a:rPr>
              <a:t>oraz  </a:t>
            </a:r>
            <a:r>
              <a:rPr sz="1600" spc="-10" dirty="0">
                <a:latin typeface="Arial"/>
                <a:cs typeface="Arial"/>
              </a:rPr>
              <a:t>wprowadzono nowe </a:t>
            </a:r>
            <a:r>
              <a:rPr sz="1600" spc="-5" dirty="0">
                <a:latin typeface="Arial"/>
                <a:cs typeface="Arial"/>
              </a:rPr>
              <a:t>kryteria </a:t>
            </a:r>
            <a:r>
              <a:rPr sz="1600" dirty="0">
                <a:latin typeface="Arial"/>
                <a:cs typeface="Arial"/>
              </a:rPr>
              <a:t>istotne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określaniu </a:t>
            </a:r>
            <a:r>
              <a:rPr sz="1600" dirty="0">
                <a:latin typeface="Arial"/>
                <a:cs typeface="Arial"/>
              </a:rPr>
              <a:t>jakości usług </a:t>
            </a:r>
            <a:r>
              <a:rPr sz="1600" spc="-5" dirty="0">
                <a:latin typeface="Arial"/>
                <a:cs typeface="Arial"/>
              </a:rPr>
              <a:t>elektronicznych. </a:t>
            </a:r>
            <a:r>
              <a:rPr sz="1600" spc="-10" dirty="0">
                <a:latin typeface="Arial"/>
                <a:cs typeface="Arial"/>
              </a:rPr>
              <a:t>Model 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stosowany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</a:t>
            </a:r>
            <a:r>
              <a:rPr sz="1600" spc="5" dirty="0">
                <a:latin typeface="Arial"/>
                <a:cs typeface="Arial"/>
              </a:rPr>
              <a:t>E-S-QUAL </a:t>
            </a:r>
            <a:r>
              <a:rPr sz="1600" dirty="0">
                <a:latin typeface="Arial"/>
                <a:cs typeface="Arial"/>
              </a:rPr>
              <a:t>składa się z 4 </a:t>
            </a:r>
            <a:r>
              <a:rPr sz="1600" spc="-5" dirty="0">
                <a:latin typeface="Arial"/>
                <a:cs typeface="Arial"/>
              </a:rPr>
              <a:t>charakterystyk ((1) sprawność, (2)  dostępność </a:t>
            </a:r>
            <a:r>
              <a:rPr sz="1600" dirty="0">
                <a:latin typeface="Arial"/>
                <a:cs typeface="Arial"/>
              </a:rPr>
              <a:t>systemu, </a:t>
            </a:r>
            <a:r>
              <a:rPr sz="1600" spc="-5" dirty="0">
                <a:latin typeface="Arial"/>
                <a:cs typeface="Arial"/>
              </a:rPr>
              <a:t>(3) spełnianie obietnic, (4) </a:t>
            </a:r>
            <a:r>
              <a:rPr sz="1600" dirty="0">
                <a:latin typeface="Arial"/>
                <a:cs typeface="Arial"/>
              </a:rPr>
              <a:t>poufność) </a:t>
            </a:r>
            <a:r>
              <a:rPr sz="1600" spc="-5" dirty="0">
                <a:latin typeface="Arial"/>
                <a:cs typeface="Arial"/>
              </a:rPr>
              <a:t>zawierających 22 kryteria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oceny.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410209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Metoda </a:t>
            </a:r>
            <a:r>
              <a:rPr sz="1600" dirty="0">
                <a:latin typeface="Arial"/>
                <a:cs typeface="Arial"/>
              </a:rPr>
              <a:t>E-RecS-QUAL jest </a:t>
            </a:r>
            <a:r>
              <a:rPr sz="1600" spc="-5" dirty="0">
                <a:latin typeface="Arial"/>
                <a:cs typeface="Arial"/>
              </a:rPr>
              <a:t>stosowana wspólnie </a:t>
            </a:r>
            <a:r>
              <a:rPr sz="1600" dirty="0">
                <a:latin typeface="Arial"/>
                <a:cs typeface="Arial"/>
              </a:rPr>
              <a:t>z E-S-Qual, a </a:t>
            </a:r>
            <a:r>
              <a:rPr sz="1600" spc="-10" dirty="0">
                <a:latin typeface="Arial"/>
                <a:cs typeface="Arial"/>
              </a:rPr>
              <a:t>zawiera </a:t>
            </a:r>
            <a:r>
              <a:rPr sz="1600" spc="-5" dirty="0">
                <a:latin typeface="Arial"/>
                <a:cs typeface="Arial"/>
              </a:rPr>
              <a:t>ona </a:t>
            </a:r>
            <a:r>
              <a:rPr sz="1600" dirty="0">
                <a:latin typeface="Arial"/>
                <a:cs typeface="Arial"/>
              </a:rPr>
              <a:t>3  </a:t>
            </a:r>
            <a:r>
              <a:rPr sz="1600" spc="-5" dirty="0">
                <a:latin typeface="Arial"/>
                <a:cs typeface="Arial"/>
              </a:rPr>
              <a:t>charakterystyki ((1) zdolność </a:t>
            </a:r>
            <a:r>
              <a:rPr sz="1600" spc="-10" dirty="0">
                <a:latin typeface="Arial"/>
                <a:cs typeface="Arial"/>
              </a:rPr>
              <a:t>reagowania, </a:t>
            </a:r>
            <a:r>
              <a:rPr sz="1600" spc="-5" dirty="0">
                <a:latin typeface="Arial"/>
                <a:cs typeface="Arial"/>
              </a:rPr>
              <a:t>(2) </a:t>
            </a:r>
            <a:r>
              <a:rPr sz="1600" dirty="0">
                <a:latin typeface="Arial"/>
                <a:cs typeface="Arial"/>
              </a:rPr>
              <a:t>rekompensata, </a:t>
            </a:r>
            <a:r>
              <a:rPr sz="1600" spc="-5" dirty="0">
                <a:latin typeface="Arial"/>
                <a:cs typeface="Arial"/>
              </a:rPr>
              <a:t>(3) </a:t>
            </a:r>
            <a:r>
              <a:rPr sz="1600" dirty="0">
                <a:latin typeface="Arial"/>
                <a:cs typeface="Arial"/>
              </a:rPr>
              <a:t>kontakt) i </a:t>
            </a:r>
            <a:r>
              <a:rPr sz="1600" spc="-65" dirty="0">
                <a:latin typeface="Arial"/>
                <a:cs typeface="Arial"/>
              </a:rPr>
              <a:t>11 </a:t>
            </a:r>
            <a:r>
              <a:rPr sz="1600" spc="-15" dirty="0">
                <a:latin typeface="Arial"/>
                <a:cs typeface="Arial"/>
              </a:rPr>
              <a:t>kryteriów.  </a:t>
            </a:r>
            <a:r>
              <a:rPr sz="1600" spc="-5" dirty="0">
                <a:latin typeface="Arial"/>
                <a:cs typeface="Arial"/>
              </a:rPr>
              <a:t>Metoda </a:t>
            </a:r>
            <a:r>
              <a:rPr sz="1600" dirty="0">
                <a:latin typeface="Arial"/>
                <a:cs typeface="Arial"/>
              </a:rPr>
              <a:t>E-S-QUAL </a:t>
            </a:r>
            <a:r>
              <a:rPr sz="1600" spc="-10" dirty="0">
                <a:latin typeface="Arial"/>
                <a:cs typeface="Arial"/>
              </a:rPr>
              <a:t>zawiera </a:t>
            </a:r>
            <a:r>
              <a:rPr sz="1600" spc="-5" dirty="0">
                <a:latin typeface="Arial"/>
                <a:cs typeface="Arial"/>
              </a:rPr>
              <a:t>rdzeń </a:t>
            </a:r>
            <a:r>
              <a:rPr sz="1600" dirty="0">
                <a:latin typeface="Arial"/>
                <a:cs typeface="Arial"/>
              </a:rPr>
              <a:t>skali </a:t>
            </a:r>
            <a:r>
              <a:rPr sz="1600" spc="-5" dirty="0">
                <a:latin typeface="Arial"/>
                <a:cs typeface="Arial"/>
              </a:rPr>
              <a:t>e-SERVQUAL, </a:t>
            </a:r>
            <a:r>
              <a:rPr sz="1600" dirty="0">
                <a:latin typeface="Arial"/>
                <a:cs typeface="Arial"/>
              </a:rPr>
              <a:t>tj. </a:t>
            </a:r>
            <a:r>
              <a:rPr sz="1600" spc="-5" dirty="0">
                <a:latin typeface="Arial"/>
                <a:cs typeface="Arial"/>
              </a:rPr>
              <a:t>kryteria postrzegane przez  </a:t>
            </a:r>
            <a:r>
              <a:rPr sz="1600" dirty="0">
                <a:latin typeface="Arial"/>
                <a:cs typeface="Arial"/>
              </a:rPr>
              <a:t>klientów niemających </a:t>
            </a:r>
            <a:r>
              <a:rPr sz="1600" spc="-5" dirty="0">
                <a:latin typeface="Arial"/>
                <a:cs typeface="Arial"/>
              </a:rPr>
              <a:t>pytań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problemów odnośnie do </a:t>
            </a:r>
            <a:r>
              <a:rPr sz="1600" dirty="0">
                <a:latin typeface="Arial"/>
                <a:cs typeface="Arial"/>
              </a:rPr>
              <a:t>usług</a:t>
            </a:r>
            <a:r>
              <a:rPr sz="1600" spc="-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elektronicznych.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245745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kolei metoda E-RecS-QUAL obejmuje </a:t>
            </a:r>
            <a:r>
              <a:rPr sz="1600" spc="-5" dirty="0">
                <a:latin typeface="Arial"/>
                <a:cs typeface="Arial"/>
              </a:rPr>
              <a:t>kryteria dodatkowe, </a:t>
            </a:r>
            <a:r>
              <a:rPr sz="1600" dirty="0">
                <a:latin typeface="Arial"/>
                <a:cs typeface="Arial"/>
              </a:rPr>
              <a:t>istotne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sytuacji, kiedy  </a:t>
            </a:r>
            <a:r>
              <a:rPr sz="1600" spc="-10" dirty="0">
                <a:latin typeface="Arial"/>
                <a:cs typeface="Arial"/>
              </a:rPr>
              <a:t>użytkownik </a:t>
            </a:r>
            <a:r>
              <a:rPr sz="1600" spc="-5" dirty="0">
                <a:latin typeface="Arial"/>
                <a:cs typeface="Arial"/>
              </a:rPr>
              <a:t>napotyka </a:t>
            </a:r>
            <a:r>
              <a:rPr sz="1600" dirty="0">
                <a:latin typeface="Arial"/>
                <a:cs typeface="Arial"/>
              </a:rPr>
              <a:t>problemy </a:t>
            </a:r>
            <a:r>
              <a:rPr sz="1600" spc="-5" dirty="0">
                <a:latin typeface="Arial"/>
                <a:cs typeface="Arial"/>
              </a:rPr>
              <a:t>podczas korzystania </a:t>
            </a:r>
            <a:r>
              <a:rPr sz="1600" dirty="0">
                <a:latin typeface="Arial"/>
                <a:cs typeface="Arial"/>
              </a:rPr>
              <a:t>z usług lub </a:t>
            </a:r>
            <a:r>
              <a:rPr sz="1600" spc="15" dirty="0">
                <a:latin typeface="Arial"/>
                <a:cs typeface="Arial"/>
              </a:rPr>
              <a:t>ma </a:t>
            </a:r>
            <a:r>
              <a:rPr sz="1600" spc="-5" dirty="0">
                <a:latin typeface="Arial"/>
                <a:cs typeface="Arial"/>
              </a:rPr>
              <a:t>pytania do właścicieli  serwisu.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8710" y="173481"/>
            <a:ext cx="4398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666699"/>
                </a:solidFill>
              </a:rPr>
              <a:t>E-S-QUAL </a:t>
            </a:r>
            <a:r>
              <a:rPr dirty="0">
                <a:solidFill>
                  <a:srgbClr val="666699"/>
                </a:solidFill>
              </a:rPr>
              <a:t>i </a:t>
            </a:r>
            <a:r>
              <a:rPr spc="-5" dirty="0">
                <a:solidFill>
                  <a:srgbClr val="666699"/>
                </a:solidFill>
              </a:rPr>
              <a:t>E-ReS-Qual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698" y="712088"/>
            <a:ext cx="8342630" cy="5346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410" marR="28575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metodach tych </a:t>
            </a:r>
            <a:r>
              <a:rPr sz="1600" spc="-5" dirty="0">
                <a:latin typeface="Arial"/>
                <a:cs typeface="Arial"/>
              </a:rPr>
              <a:t>wykorzystano </a:t>
            </a:r>
            <a:r>
              <a:rPr sz="1600" dirty="0">
                <a:latin typeface="Arial"/>
                <a:cs typeface="Arial"/>
              </a:rPr>
              <a:t>5 </a:t>
            </a:r>
            <a:r>
              <a:rPr sz="1600" spc="-5" dirty="0">
                <a:latin typeface="Arial"/>
                <a:cs typeface="Arial"/>
              </a:rPr>
              <a:t>punktową </a:t>
            </a:r>
            <a:r>
              <a:rPr sz="1600" dirty="0">
                <a:latin typeface="Arial"/>
                <a:cs typeface="Arial"/>
              </a:rPr>
              <a:t>skalę Likerta, </a:t>
            </a:r>
            <a:r>
              <a:rPr sz="1600" spc="-5" dirty="0">
                <a:latin typeface="Arial"/>
                <a:cs typeface="Arial"/>
              </a:rPr>
              <a:t>za </a:t>
            </a:r>
            <a:r>
              <a:rPr sz="1600" dirty="0">
                <a:latin typeface="Arial"/>
                <a:cs typeface="Arial"/>
              </a:rPr>
              <a:t>pomocą </a:t>
            </a:r>
            <a:r>
              <a:rPr sz="1600" spc="-5" dirty="0">
                <a:latin typeface="Arial"/>
                <a:cs typeface="Arial"/>
              </a:rPr>
              <a:t>której ankietowani  podają oczekiwany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postrzegany poziom spełnienia poszczególnych kryteriów </a:t>
            </a:r>
            <a:r>
              <a:rPr sz="1600" spc="-10" dirty="0">
                <a:latin typeface="Arial"/>
                <a:cs typeface="Arial"/>
              </a:rPr>
              <a:t>przez  </a:t>
            </a:r>
            <a:r>
              <a:rPr sz="1600" spc="-5" dirty="0">
                <a:latin typeface="Arial"/>
                <a:cs typeface="Arial"/>
              </a:rPr>
              <a:t>badany serwis. Podobnie jak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większości wcześniej omawianych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dirty="0">
                <a:latin typeface="Arial"/>
                <a:cs typeface="Arial"/>
              </a:rPr>
              <a:t>oceny jakości, 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dirty="0">
                <a:latin typeface="Arial"/>
                <a:cs typeface="Arial"/>
              </a:rPr>
              <a:t>tutaj </a:t>
            </a:r>
            <a:r>
              <a:rPr sz="1600" spc="-5" dirty="0">
                <a:latin typeface="Arial"/>
                <a:cs typeface="Arial"/>
              </a:rPr>
              <a:t>nie określono jednoznacznie </a:t>
            </a:r>
            <a:r>
              <a:rPr sz="1600" spc="-15" dirty="0">
                <a:latin typeface="Arial"/>
                <a:cs typeface="Arial"/>
              </a:rPr>
              <a:t>wag </a:t>
            </a:r>
            <a:r>
              <a:rPr sz="1600" spc="-5" dirty="0">
                <a:latin typeface="Arial"/>
                <a:cs typeface="Arial"/>
              </a:rPr>
              <a:t>poszczególnych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kryteriów.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05410" marR="6667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Do </a:t>
            </a:r>
            <a:r>
              <a:rPr sz="1600" spc="-10" dirty="0">
                <a:latin typeface="Arial"/>
                <a:cs typeface="Arial"/>
              </a:rPr>
              <a:t>utworzenia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weryfikacji </a:t>
            </a:r>
            <a:r>
              <a:rPr sz="1600" dirty="0">
                <a:latin typeface="Arial"/>
                <a:cs typeface="Arial"/>
              </a:rPr>
              <a:t>modeli jakości </a:t>
            </a:r>
            <a:r>
              <a:rPr sz="1600" spc="-5" dirty="0">
                <a:latin typeface="Arial"/>
                <a:cs typeface="Arial"/>
              </a:rPr>
              <a:t>dla </a:t>
            </a:r>
            <a:r>
              <a:rPr sz="1600" spc="5" dirty="0">
                <a:latin typeface="Arial"/>
                <a:cs typeface="Arial"/>
              </a:rPr>
              <a:t>metod E-S-Qual </a:t>
            </a:r>
            <a:r>
              <a:rPr sz="1600" dirty="0">
                <a:latin typeface="Arial"/>
                <a:cs typeface="Arial"/>
              </a:rPr>
              <a:t>i E-RecS-Qual </a:t>
            </a:r>
            <a:r>
              <a:rPr sz="1600" spc="-5" dirty="0">
                <a:latin typeface="Arial"/>
                <a:cs typeface="Arial"/>
              </a:rPr>
              <a:t>zastosowano  analizę czynnikową,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dokładnie rzecz </a:t>
            </a:r>
            <a:r>
              <a:rPr sz="1600" dirty="0">
                <a:latin typeface="Arial"/>
                <a:cs typeface="Arial"/>
              </a:rPr>
              <a:t>ujmując, </a:t>
            </a:r>
            <a:r>
              <a:rPr sz="1600" spc="-5" dirty="0">
                <a:latin typeface="Arial"/>
                <a:cs typeface="Arial"/>
              </a:rPr>
              <a:t>analizę składowych </a:t>
            </a:r>
            <a:r>
              <a:rPr sz="1600" spc="-10" dirty="0">
                <a:latin typeface="Arial"/>
                <a:cs typeface="Arial"/>
              </a:rPr>
              <a:t>głównych </a:t>
            </a:r>
            <a:r>
              <a:rPr sz="1600" dirty="0">
                <a:latin typeface="Arial"/>
                <a:cs typeface="Arial"/>
              </a:rPr>
              <a:t>z  normalizacją </a:t>
            </a:r>
            <a:r>
              <a:rPr sz="1600" spc="5" dirty="0">
                <a:latin typeface="Arial"/>
                <a:cs typeface="Arial"/>
              </a:rPr>
              <a:t>Kaiser’a, </a:t>
            </a:r>
            <a:r>
              <a:rPr sz="1600" dirty="0">
                <a:latin typeface="Arial"/>
                <a:cs typeface="Arial"/>
              </a:rPr>
              <a:t>jako </a:t>
            </a:r>
            <a:r>
              <a:rPr sz="1600" spc="5" dirty="0">
                <a:latin typeface="Arial"/>
                <a:cs typeface="Arial"/>
              </a:rPr>
              <a:t>metodą </a:t>
            </a:r>
            <a:r>
              <a:rPr sz="1600" dirty="0">
                <a:latin typeface="Arial"/>
                <a:cs typeface="Arial"/>
              </a:rPr>
              <a:t>rotacji </a:t>
            </a:r>
            <a:r>
              <a:rPr sz="1600" spc="-15" dirty="0">
                <a:latin typeface="Arial"/>
                <a:cs typeface="Arial"/>
              </a:rPr>
              <a:t>czynników, </a:t>
            </a:r>
            <a:r>
              <a:rPr sz="1600" spc="-5" dirty="0">
                <a:latin typeface="Arial"/>
                <a:cs typeface="Arial"/>
              </a:rPr>
              <a:t>oraz </a:t>
            </a:r>
            <a:r>
              <a:rPr sz="1600" dirty="0">
                <a:latin typeface="Arial"/>
                <a:cs typeface="Arial"/>
              </a:rPr>
              <a:t>konfirmacyjną </a:t>
            </a:r>
            <a:r>
              <a:rPr sz="1600" spc="-5" dirty="0">
                <a:latin typeface="Arial"/>
                <a:cs typeface="Arial"/>
              </a:rPr>
              <a:t>analizę  czynnikową. Dodatkowo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ankiecie </a:t>
            </a:r>
            <a:r>
              <a:rPr sz="1600" spc="-5" dirty="0">
                <a:latin typeface="Arial"/>
                <a:cs typeface="Arial"/>
              </a:rPr>
              <a:t>uzyskiwano </a:t>
            </a:r>
            <a:r>
              <a:rPr sz="1600" dirty="0">
                <a:latin typeface="Arial"/>
                <a:cs typeface="Arial"/>
              </a:rPr>
              <a:t>informację o </a:t>
            </a:r>
            <a:r>
              <a:rPr sz="1600" spc="-5" dirty="0">
                <a:latin typeface="Arial"/>
                <a:cs typeface="Arial"/>
              </a:rPr>
              <a:t>ostatecznej ocenie serwisu,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następnie badano korelację </a:t>
            </a:r>
            <a:r>
              <a:rPr sz="1600" dirty="0">
                <a:latin typeface="Arial"/>
                <a:cs typeface="Arial"/>
              </a:rPr>
              <a:t>pomiędzy ocenami cząstkowymi a </a:t>
            </a:r>
            <a:r>
              <a:rPr sz="1600" spc="-5" dirty="0">
                <a:latin typeface="Arial"/>
                <a:cs typeface="Arial"/>
              </a:rPr>
              <a:t>oceną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końcową.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0541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Podczas </a:t>
            </a:r>
            <a:r>
              <a:rPr sz="1600" spc="-10" dirty="0">
                <a:latin typeface="Arial"/>
                <a:cs typeface="Arial"/>
              </a:rPr>
              <a:t>tworzenia </a:t>
            </a:r>
            <a:r>
              <a:rPr sz="1600" dirty="0">
                <a:latin typeface="Arial"/>
                <a:cs typeface="Arial"/>
              </a:rPr>
              <a:t>modeli jakości </a:t>
            </a:r>
            <a:r>
              <a:rPr sz="1600" spc="-5" dirty="0">
                <a:latin typeface="Arial"/>
                <a:cs typeface="Arial"/>
              </a:rPr>
              <a:t>omawianych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ankietowani oceniali </a:t>
            </a:r>
            <a:r>
              <a:rPr sz="1600" spc="-10" dirty="0">
                <a:latin typeface="Arial"/>
                <a:cs typeface="Arial"/>
              </a:rPr>
              <a:t>wybrane przez  </a:t>
            </a:r>
            <a:r>
              <a:rPr sz="1600" dirty="0">
                <a:latin typeface="Arial"/>
                <a:cs typeface="Arial"/>
              </a:rPr>
              <a:t>siebie </a:t>
            </a:r>
            <a:r>
              <a:rPr sz="1600" spc="-5" dirty="0">
                <a:latin typeface="Arial"/>
                <a:cs typeface="Arial"/>
              </a:rPr>
              <a:t>serwisy internetowe. </a:t>
            </a:r>
            <a:r>
              <a:rPr sz="1600" dirty="0">
                <a:latin typeface="Arial"/>
                <a:cs typeface="Arial"/>
              </a:rPr>
              <a:t>Natomiast </a:t>
            </a:r>
            <a:r>
              <a:rPr sz="1600" spc="-5" dirty="0">
                <a:latin typeface="Arial"/>
                <a:cs typeface="Arial"/>
              </a:rPr>
              <a:t>podczas weryfikacji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oceniano </a:t>
            </a:r>
            <a:r>
              <a:rPr sz="1600" dirty="0">
                <a:latin typeface="Arial"/>
                <a:cs typeface="Arial"/>
              </a:rPr>
              <a:t>jakość </a:t>
            </a:r>
            <a:r>
              <a:rPr sz="1600" spc="-5" dirty="0">
                <a:latin typeface="Arial"/>
                <a:cs typeface="Arial"/>
              </a:rPr>
              <a:t>serwisów  </a:t>
            </a:r>
            <a:r>
              <a:rPr sz="1600" dirty="0">
                <a:latin typeface="Arial"/>
                <a:cs typeface="Arial"/>
              </a:rPr>
              <a:t>amazon.com i wallmart.com [1]. </a:t>
            </a:r>
            <a:r>
              <a:rPr sz="1600" spc="-5" dirty="0">
                <a:latin typeface="Arial"/>
                <a:cs typeface="Arial"/>
              </a:rPr>
              <a:t>Metody </a:t>
            </a:r>
            <a:r>
              <a:rPr sz="1600" spc="5" dirty="0">
                <a:latin typeface="Arial"/>
                <a:cs typeface="Arial"/>
              </a:rPr>
              <a:t>te </a:t>
            </a:r>
            <a:r>
              <a:rPr sz="1600" spc="-5" dirty="0">
                <a:latin typeface="Arial"/>
                <a:cs typeface="Arial"/>
              </a:rPr>
              <a:t>stosowano </a:t>
            </a:r>
            <a:r>
              <a:rPr sz="1600" spc="-10" dirty="0">
                <a:latin typeface="Arial"/>
                <a:cs typeface="Arial"/>
              </a:rPr>
              <a:t>również </a:t>
            </a:r>
            <a:r>
              <a:rPr sz="1600" dirty="0">
                <a:latin typeface="Arial"/>
                <a:cs typeface="Arial"/>
              </a:rPr>
              <a:t>do oceny jakości usług </a:t>
            </a:r>
            <a:r>
              <a:rPr sz="1600" spc="5" dirty="0">
                <a:latin typeface="Arial"/>
                <a:cs typeface="Arial"/>
              </a:rPr>
              <a:t>w  </a:t>
            </a:r>
            <a:r>
              <a:rPr sz="1600" spc="-5" dirty="0">
                <a:latin typeface="Arial"/>
                <a:cs typeface="Arial"/>
              </a:rPr>
              <a:t>serwisach bankowych </a:t>
            </a:r>
            <a:r>
              <a:rPr sz="1600" dirty="0">
                <a:latin typeface="Arial"/>
                <a:cs typeface="Arial"/>
              </a:rPr>
              <a:t>[2]. </a:t>
            </a:r>
            <a:r>
              <a:rPr sz="1600" spc="-5" dirty="0">
                <a:latin typeface="Arial"/>
                <a:cs typeface="Arial"/>
              </a:rPr>
              <a:t>Należy </a:t>
            </a:r>
            <a:r>
              <a:rPr sz="1600" dirty="0">
                <a:latin typeface="Arial"/>
                <a:cs typeface="Arial"/>
              </a:rPr>
              <a:t>też </a:t>
            </a:r>
            <a:r>
              <a:rPr sz="1600" spc="-5" dirty="0">
                <a:latin typeface="Arial"/>
                <a:cs typeface="Arial"/>
              </a:rPr>
              <a:t>zaznaczyć, że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para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spc="-5" dirty="0">
                <a:latin typeface="Arial"/>
                <a:cs typeface="Arial"/>
              </a:rPr>
              <a:t>przeznaczonych  </a:t>
            </a:r>
            <a:r>
              <a:rPr sz="1600" spc="-10" dirty="0">
                <a:latin typeface="Arial"/>
                <a:cs typeface="Arial"/>
              </a:rPr>
              <a:t>wyłącznie </a:t>
            </a:r>
            <a:r>
              <a:rPr sz="1600" spc="-5" dirty="0">
                <a:latin typeface="Arial"/>
                <a:cs typeface="Arial"/>
              </a:rPr>
              <a:t>do oceny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serwisów usługowych, </a:t>
            </a:r>
            <a:r>
              <a:rPr sz="1600" dirty="0">
                <a:latin typeface="Arial"/>
                <a:cs typeface="Arial"/>
              </a:rPr>
              <a:t>takich jak: </a:t>
            </a:r>
            <a:r>
              <a:rPr sz="1600" spc="-20" dirty="0">
                <a:latin typeface="Arial"/>
                <a:cs typeface="Arial"/>
              </a:rPr>
              <a:t>sklepy, </a:t>
            </a:r>
            <a:r>
              <a:rPr sz="1600" spc="-5" dirty="0">
                <a:latin typeface="Arial"/>
                <a:cs typeface="Arial"/>
              </a:rPr>
              <a:t>serwisy aukcyjne,  serwisy </a:t>
            </a:r>
            <a:r>
              <a:rPr sz="1600" spc="-10" dirty="0">
                <a:latin typeface="Arial"/>
                <a:cs typeface="Arial"/>
              </a:rPr>
              <a:t>bankowe,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Arial"/>
              <a:cs typeface="Arial"/>
            </a:endParaRPr>
          </a:p>
          <a:p>
            <a:pPr marL="12700" marR="151130">
              <a:lnSpc>
                <a:spcPct val="100000"/>
              </a:lnSpc>
              <a:buAutoNum type="arabicPlain"/>
              <a:tabLst>
                <a:tab pos="226060" algn="l"/>
              </a:tabLst>
            </a:pPr>
            <a:r>
              <a:rPr sz="1200" spc="-5" dirty="0">
                <a:latin typeface="Arial"/>
                <a:cs typeface="Arial"/>
              </a:rPr>
              <a:t>Parasuraman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A.,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Zeithaml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V.A.,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Malhotra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A.,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E-S-QUAL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Multiple-Item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Scale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Assessing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Electronic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Service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Quality.  </a:t>
            </a:r>
            <a:r>
              <a:rPr sz="1200" dirty="0">
                <a:latin typeface="Arial"/>
                <a:cs typeface="Arial"/>
              </a:rPr>
              <a:t>Journal of Service Research,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7, No. 10, </a:t>
            </a:r>
            <a:r>
              <a:rPr sz="1200" spc="-5" dirty="0">
                <a:latin typeface="Arial"/>
                <a:cs typeface="Arial"/>
              </a:rPr>
              <a:t>2005,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s.1-21.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lain"/>
            </a:pPr>
            <a:endParaRPr sz="1250">
              <a:latin typeface="Arial"/>
              <a:cs typeface="Arial"/>
            </a:endParaRPr>
          </a:p>
          <a:p>
            <a:pPr marL="216535" indent="-204470">
              <a:lnSpc>
                <a:spcPct val="100000"/>
              </a:lnSpc>
              <a:buAutoNum type="arabicPlain"/>
              <a:tabLst>
                <a:tab pos="217170" algn="l"/>
              </a:tabLst>
            </a:pPr>
            <a:r>
              <a:rPr sz="1200" dirty="0">
                <a:latin typeface="Arial"/>
                <a:cs typeface="Arial"/>
              </a:rPr>
              <a:t>Akinci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Atilgan-Inan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E.,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Aksoy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Re-assessment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E-S-Qual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E-RecS-Qual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pure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service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setting.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Journal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Business Research, </a:t>
            </a:r>
            <a:r>
              <a:rPr sz="1200" spc="-20" dirty="0">
                <a:latin typeface="Arial"/>
                <a:cs typeface="Arial"/>
              </a:rPr>
              <a:t>Vol. </a:t>
            </a:r>
            <a:r>
              <a:rPr sz="1200" dirty="0">
                <a:latin typeface="Arial"/>
                <a:cs typeface="Arial"/>
              </a:rPr>
              <a:t>63, </a:t>
            </a:r>
            <a:r>
              <a:rPr sz="1200" spc="-5" dirty="0">
                <a:latin typeface="Arial"/>
                <a:cs typeface="Arial"/>
              </a:rPr>
              <a:t>No. </a:t>
            </a:r>
            <a:r>
              <a:rPr sz="1200" dirty="0">
                <a:latin typeface="Arial"/>
                <a:cs typeface="Arial"/>
              </a:rPr>
              <a:t>3, 2010, s.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232-240.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311" y="173481"/>
            <a:ext cx="71716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>
                <a:solidFill>
                  <a:srgbClr val="666699"/>
                </a:solidFill>
              </a:rPr>
              <a:t>Website </a:t>
            </a:r>
            <a:r>
              <a:rPr dirty="0">
                <a:solidFill>
                  <a:srgbClr val="666699"/>
                </a:solidFill>
              </a:rPr>
              <a:t>Attribute Evaluation</a:t>
            </a:r>
            <a:r>
              <a:rPr spc="-180" dirty="0">
                <a:solidFill>
                  <a:srgbClr val="666699"/>
                </a:solidFill>
              </a:rPr>
              <a:t> </a:t>
            </a:r>
            <a:r>
              <a:rPr spc="-5" dirty="0">
                <a:solidFill>
                  <a:srgbClr val="666699"/>
                </a:solidFill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437" y="1209801"/>
            <a:ext cx="8543925" cy="4417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"/>
                <a:cs typeface="Arial"/>
              </a:rPr>
              <a:t>Metoda WAES (ang. </a:t>
            </a:r>
            <a:r>
              <a:rPr sz="1600" spc="5" dirty="0">
                <a:latin typeface="Arial"/>
                <a:cs typeface="Arial"/>
              </a:rPr>
              <a:t>Website </a:t>
            </a:r>
            <a:r>
              <a:rPr sz="1600" dirty="0">
                <a:latin typeface="Arial"/>
                <a:cs typeface="Arial"/>
              </a:rPr>
              <a:t>Attribute Evaluation </a:t>
            </a:r>
            <a:r>
              <a:rPr sz="1600" spc="5" dirty="0">
                <a:latin typeface="Arial"/>
                <a:cs typeface="Arial"/>
              </a:rPr>
              <a:t>System)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-10" dirty="0">
                <a:latin typeface="Arial"/>
                <a:cs typeface="Arial"/>
              </a:rPr>
              <a:t>przeznaczona </a:t>
            </a:r>
            <a:r>
              <a:rPr sz="1600" spc="-5" dirty="0">
                <a:latin typeface="Arial"/>
                <a:cs typeface="Arial"/>
              </a:rPr>
              <a:t>do oceny  serwisów internetowych urzędów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administracji.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-5" dirty="0">
                <a:latin typeface="Arial"/>
                <a:cs typeface="Arial"/>
              </a:rPr>
              <a:t>ona złożona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dwóch grup charakterystyk  opisujących: (1) przejrzystość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(2) interaktywność </a:t>
            </a:r>
            <a:r>
              <a:rPr sz="1600" spc="-25" dirty="0">
                <a:latin typeface="Arial"/>
                <a:cs typeface="Arial"/>
              </a:rPr>
              <a:t>witryny,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każdej grupie </a:t>
            </a:r>
            <a:r>
              <a:rPr sz="1600" spc="-10" dirty="0">
                <a:latin typeface="Arial"/>
                <a:cs typeface="Arial"/>
              </a:rPr>
              <a:t>zawartych </a:t>
            </a:r>
            <a:r>
              <a:rPr sz="1600" dirty="0">
                <a:latin typeface="Arial"/>
                <a:cs typeface="Arial"/>
              </a:rPr>
              <a:t>jest  </a:t>
            </a:r>
            <a:r>
              <a:rPr sz="1600" spc="-5" dirty="0">
                <a:latin typeface="Arial"/>
                <a:cs typeface="Arial"/>
              </a:rPr>
              <a:t>pięć charakterystyk. Dla przejrzystości </a:t>
            </a:r>
            <a:r>
              <a:rPr sz="1600" spc="5" dirty="0">
                <a:latin typeface="Arial"/>
                <a:cs typeface="Arial"/>
              </a:rPr>
              <a:t>są </a:t>
            </a:r>
            <a:r>
              <a:rPr sz="1600" dirty="0">
                <a:latin typeface="Arial"/>
                <a:cs typeface="Arial"/>
              </a:rPr>
              <a:t>to: </a:t>
            </a:r>
            <a:r>
              <a:rPr sz="1600" spc="-5" dirty="0">
                <a:latin typeface="Arial"/>
                <a:cs typeface="Arial"/>
              </a:rPr>
              <a:t>(1) własność, (2) </a:t>
            </a:r>
            <a:r>
              <a:rPr sz="1600" dirty="0">
                <a:latin typeface="Arial"/>
                <a:cs typeface="Arial"/>
              </a:rPr>
              <a:t>informacje </a:t>
            </a:r>
            <a:r>
              <a:rPr sz="1600" spc="-5" dirty="0">
                <a:latin typeface="Arial"/>
                <a:cs typeface="Arial"/>
              </a:rPr>
              <a:t>kontaktowe, (3)  </a:t>
            </a:r>
            <a:r>
              <a:rPr sz="1600" dirty="0">
                <a:latin typeface="Arial"/>
                <a:cs typeface="Arial"/>
              </a:rPr>
              <a:t>informacje </a:t>
            </a:r>
            <a:r>
              <a:rPr sz="1600" spc="5" dirty="0">
                <a:latin typeface="Arial"/>
                <a:cs typeface="Arial"/>
              </a:rPr>
              <a:t>o </a:t>
            </a:r>
            <a:r>
              <a:rPr sz="1600" dirty="0">
                <a:latin typeface="Arial"/>
                <a:cs typeface="Arial"/>
              </a:rPr>
              <a:t>instytucji, </a:t>
            </a:r>
            <a:r>
              <a:rPr sz="1600" spc="-5" dirty="0">
                <a:latin typeface="Arial"/>
                <a:cs typeface="Arial"/>
              </a:rPr>
              <a:t>(4) </a:t>
            </a:r>
            <a:r>
              <a:rPr sz="1600" dirty="0">
                <a:latin typeface="Arial"/>
                <a:cs typeface="Arial"/>
              </a:rPr>
              <a:t>informacje tematyczne, </a:t>
            </a:r>
            <a:r>
              <a:rPr sz="1600" spc="-5" dirty="0">
                <a:latin typeface="Arial"/>
                <a:cs typeface="Arial"/>
              </a:rPr>
              <a:t>(5) </a:t>
            </a:r>
            <a:r>
              <a:rPr sz="1600" dirty="0">
                <a:latin typeface="Arial"/>
                <a:cs typeface="Arial"/>
              </a:rPr>
              <a:t>kontakt </a:t>
            </a:r>
            <a:r>
              <a:rPr sz="1600" spc="5" dirty="0">
                <a:latin typeface="Arial"/>
                <a:cs typeface="Arial"/>
              </a:rPr>
              <a:t>z</a:t>
            </a:r>
            <a:r>
              <a:rPr sz="1600" spc="-2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obywatelem.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kolei </a:t>
            </a:r>
            <a:r>
              <a:rPr sz="1600" spc="-5" dirty="0">
                <a:latin typeface="Arial"/>
                <a:cs typeface="Arial"/>
              </a:rPr>
              <a:t>grupa interaktywności </a:t>
            </a:r>
            <a:r>
              <a:rPr sz="1600" dirty="0">
                <a:latin typeface="Arial"/>
                <a:cs typeface="Arial"/>
              </a:rPr>
              <a:t>składa się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spc="-5" dirty="0">
                <a:latin typeface="Arial"/>
                <a:cs typeface="Arial"/>
              </a:rPr>
              <a:t>podobnych </a:t>
            </a:r>
            <a:r>
              <a:rPr sz="1600" spc="-15" dirty="0">
                <a:latin typeface="Arial"/>
                <a:cs typeface="Arial"/>
              </a:rPr>
              <a:t>kryteriów, </a:t>
            </a:r>
            <a:r>
              <a:rPr sz="1600" spc="-5" dirty="0">
                <a:latin typeface="Arial"/>
                <a:cs typeface="Arial"/>
              </a:rPr>
              <a:t>jak przejrzystość,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tym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że</a:t>
            </a:r>
            <a:endParaRPr sz="1600">
              <a:latin typeface="Arial"/>
              <a:cs typeface="Arial"/>
            </a:endParaRPr>
          </a:p>
          <a:p>
            <a:pPr marL="12700" marR="2247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„własność” została </a:t>
            </a:r>
            <a:r>
              <a:rPr sz="1600" dirty="0">
                <a:latin typeface="Arial"/>
                <a:cs typeface="Arial"/>
              </a:rPr>
              <a:t>tutaj </a:t>
            </a:r>
            <a:r>
              <a:rPr sz="1600" spc="-5" dirty="0">
                <a:latin typeface="Arial"/>
                <a:cs typeface="Arial"/>
              </a:rPr>
              <a:t>zastąpiona </a:t>
            </a:r>
            <a:r>
              <a:rPr sz="1600" spc="-10" dirty="0">
                <a:latin typeface="Arial"/>
                <a:cs typeface="Arial"/>
              </a:rPr>
              <a:t>przez </a:t>
            </a:r>
            <a:r>
              <a:rPr sz="1600" spc="-5" dirty="0">
                <a:latin typeface="Arial"/>
                <a:cs typeface="Arial"/>
              </a:rPr>
              <a:t>„bezpieczeństwo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prywatność”. </a:t>
            </a:r>
            <a:r>
              <a:rPr sz="1600" dirty="0">
                <a:latin typeface="Arial"/>
                <a:cs typeface="Arial"/>
              </a:rPr>
              <a:t>Ponadto </a:t>
            </a:r>
            <a:r>
              <a:rPr sz="1600" spc="-10" dirty="0">
                <a:latin typeface="Arial"/>
                <a:cs typeface="Arial"/>
              </a:rPr>
              <a:t>wewnątrz  </a:t>
            </a:r>
            <a:r>
              <a:rPr sz="1600" spc="-5" dirty="0">
                <a:latin typeface="Arial"/>
                <a:cs typeface="Arial"/>
              </a:rPr>
              <a:t>każdej charakterystyki występują </a:t>
            </a:r>
            <a:r>
              <a:rPr sz="1600" dirty="0">
                <a:latin typeface="Arial"/>
                <a:cs typeface="Arial"/>
              </a:rPr>
              <a:t>konkretne </a:t>
            </a:r>
            <a:r>
              <a:rPr sz="1600" spc="-5" dirty="0">
                <a:latin typeface="Arial"/>
                <a:cs typeface="Arial"/>
              </a:rPr>
              <a:t>kryteria, pod </a:t>
            </a:r>
            <a:r>
              <a:rPr sz="1600" spc="-10" dirty="0">
                <a:latin typeface="Arial"/>
                <a:cs typeface="Arial"/>
              </a:rPr>
              <a:t>względem </a:t>
            </a:r>
            <a:r>
              <a:rPr sz="1600" dirty="0">
                <a:latin typeface="Arial"/>
                <a:cs typeface="Arial"/>
              </a:rPr>
              <a:t>których </a:t>
            </a:r>
            <a:r>
              <a:rPr sz="1600" spc="-10" dirty="0">
                <a:latin typeface="Arial"/>
                <a:cs typeface="Arial"/>
              </a:rPr>
              <a:t>serwis </a:t>
            </a:r>
            <a:r>
              <a:rPr sz="1600" dirty="0">
                <a:latin typeface="Arial"/>
                <a:cs typeface="Arial"/>
              </a:rPr>
              <a:t>jest  </a:t>
            </a:r>
            <a:r>
              <a:rPr sz="1600" spc="-20" dirty="0">
                <a:latin typeface="Arial"/>
                <a:cs typeface="Arial"/>
              </a:rPr>
              <a:t>oceniany. </a:t>
            </a:r>
            <a:r>
              <a:rPr sz="1600" spc="-5" dirty="0">
                <a:latin typeface="Arial"/>
                <a:cs typeface="Arial"/>
              </a:rPr>
              <a:t>Oczywiście, dla </a:t>
            </a:r>
            <a:r>
              <a:rPr sz="1600" dirty="0">
                <a:latin typeface="Arial"/>
                <a:cs typeface="Arial"/>
              </a:rPr>
              <a:t>tych </a:t>
            </a:r>
            <a:r>
              <a:rPr sz="1600" spc="5" dirty="0">
                <a:latin typeface="Arial"/>
                <a:cs typeface="Arial"/>
              </a:rPr>
              <a:t>samych </a:t>
            </a:r>
            <a:r>
              <a:rPr sz="1600" dirty="0">
                <a:latin typeface="Arial"/>
                <a:cs typeface="Arial"/>
              </a:rPr>
              <a:t>charakterystyk, </a:t>
            </a:r>
            <a:r>
              <a:rPr sz="1600" spc="-5" dirty="0">
                <a:latin typeface="Arial"/>
                <a:cs typeface="Arial"/>
              </a:rPr>
              <a:t>występujących </a:t>
            </a:r>
            <a:r>
              <a:rPr sz="1600" spc="-10" dirty="0">
                <a:latin typeface="Arial"/>
                <a:cs typeface="Arial"/>
              </a:rPr>
              <a:t>wewnątrz </a:t>
            </a:r>
            <a:r>
              <a:rPr sz="1600" spc="-5" dirty="0">
                <a:latin typeface="Arial"/>
                <a:cs typeface="Arial"/>
              </a:rPr>
              <a:t>grupy  przejrzystości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interaktywności, </a:t>
            </a:r>
            <a:r>
              <a:rPr sz="1600" spc="5" dirty="0">
                <a:latin typeface="Arial"/>
                <a:cs typeface="Arial"/>
              </a:rPr>
              <a:t>są to </a:t>
            </a:r>
            <a:r>
              <a:rPr sz="1600" spc="-5" dirty="0">
                <a:latin typeface="Arial"/>
                <a:cs typeface="Arial"/>
              </a:rPr>
              <a:t>różne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kryteria.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202565">
              <a:lnSpc>
                <a:spcPct val="100000"/>
              </a:lnSpc>
            </a:pPr>
            <a:r>
              <a:rPr sz="1600" spc="5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tej </a:t>
            </a:r>
            <a:r>
              <a:rPr sz="1600" spc="-10" dirty="0">
                <a:latin typeface="Arial"/>
                <a:cs typeface="Arial"/>
              </a:rPr>
              <a:t>wykorzystywana </a:t>
            </a:r>
            <a:r>
              <a:rPr sz="1600" dirty="0">
                <a:latin typeface="Arial"/>
                <a:cs typeface="Arial"/>
              </a:rPr>
              <a:t>jest ocena ekspercka, </a:t>
            </a:r>
            <a:r>
              <a:rPr sz="1600" spc="-5" dirty="0">
                <a:latin typeface="Arial"/>
                <a:cs typeface="Arial"/>
              </a:rPr>
              <a:t>zbliżona </a:t>
            </a:r>
            <a:r>
              <a:rPr sz="1600" dirty="0">
                <a:latin typeface="Arial"/>
                <a:cs typeface="Arial"/>
              </a:rPr>
              <a:t>metodycznie do </a:t>
            </a:r>
            <a:r>
              <a:rPr sz="1600" spc="-10" dirty="0">
                <a:latin typeface="Arial"/>
                <a:cs typeface="Arial"/>
              </a:rPr>
              <a:t>pierwszej  </a:t>
            </a:r>
            <a:r>
              <a:rPr sz="1600" dirty="0">
                <a:latin typeface="Arial"/>
                <a:cs typeface="Arial"/>
              </a:rPr>
              <a:t>metody </a:t>
            </a:r>
            <a:r>
              <a:rPr sz="1600" spc="-5" dirty="0">
                <a:latin typeface="Arial"/>
                <a:cs typeface="Arial"/>
              </a:rPr>
              <a:t>Golubevej, tzn. ekspert bada obecność każdej </a:t>
            </a:r>
            <a:r>
              <a:rPr sz="1600" dirty="0">
                <a:latin typeface="Arial"/>
                <a:cs typeface="Arial"/>
              </a:rPr>
              <a:t>z cech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serwisie </a:t>
            </a:r>
            <a:r>
              <a:rPr sz="1600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przyznaje </a:t>
            </a:r>
            <a:r>
              <a:rPr sz="1600" dirty="0">
                <a:latin typeface="Arial"/>
                <a:cs typeface="Arial"/>
              </a:rPr>
              <a:t>1 punkt,  </a:t>
            </a:r>
            <a:r>
              <a:rPr sz="1600" spc="-5" dirty="0">
                <a:latin typeface="Arial"/>
                <a:cs typeface="Arial"/>
              </a:rPr>
              <a:t>jeżeli dana </a:t>
            </a:r>
            <a:r>
              <a:rPr sz="1600" dirty="0">
                <a:latin typeface="Arial"/>
                <a:cs typeface="Arial"/>
              </a:rPr>
              <a:t>cecha </a:t>
            </a:r>
            <a:r>
              <a:rPr sz="1600" spc="-5" dirty="0">
                <a:latin typeface="Arial"/>
                <a:cs typeface="Arial"/>
              </a:rPr>
              <a:t>występuje </a:t>
            </a:r>
            <a:r>
              <a:rPr sz="1600" dirty="0">
                <a:latin typeface="Arial"/>
                <a:cs typeface="Arial"/>
              </a:rPr>
              <a:t>lub 0 </a:t>
            </a:r>
            <a:r>
              <a:rPr sz="1600" spc="-20" dirty="0">
                <a:latin typeface="Arial"/>
                <a:cs typeface="Arial"/>
              </a:rPr>
              <a:t>punktów, </a:t>
            </a:r>
            <a:r>
              <a:rPr sz="1600" spc="-5" dirty="0">
                <a:latin typeface="Arial"/>
                <a:cs typeface="Arial"/>
              </a:rPr>
              <a:t>gdy danej </a:t>
            </a:r>
            <a:r>
              <a:rPr sz="1600" dirty="0">
                <a:latin typeface="Arial"/>
                <a:cs typeface="Arial"/>
              </a:rPr>
              <a:t>cechy </a:t>
            </a:r>
            <a:r>
              <a:rPr sz="1600" spc="-5" dirty="0">
                <a:latin typeface="Arial"/>
                <a:cs typeface="Arial"/>
              </a:rPr>
              <a:t>brak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serwisie </a:t>
            </a:r>
            <a:r>
              <a:rPr sz="1600" dirty="0">
                <a:latin typeface="Arial"/>
                <a:cs typeface="Arial"/>
              </a:rPr>
              <a:t>[184]. </a:t>
            </a:r>
            <a:r>
              <a:rPr sz="1600" spc="-5" dirty="0">
                <a:latin typeface="Arial"/>
                <a:cs typeface="Arial"/>
              </a:rPr>
              <a:t>Poza  </a:t>
            </a:r>
            <a:r>
              <a:rPr sz="1600" spc="-10" dirty="0">
                <a:latin typeface="Arial"/>
                <a:cs typeface="Arial"/>
              </a:rPr>
              <a:t>podstawową </a:t>
            </a:r>
            <a:r>
              <a:rPr sz="1600" dirty="0">
                <a:latin typeface="Arial"/>
                <a:cs typeface="Arial"/>
              </a:rPr>
              <a:t>metodą WAES istnieją także </a:t>
            </a:r>
            <a:r>
              <a:rPr sz="1600" spc="-5" dirty="0">
                <a:latin typeface="Arial"/>
                <a:cs typeface="Arial"/>
              </a:rPr>
              <a:t>jej </a:t>
            </a:r>
            <a:r>
              <a:rPr sz="1600" dirty="0">
                <a:latin typeface="Arial"/>
                <a:cs typeface="Arial"/>
              </a:rPr>
              <a:t>modyfikacje </a:t>
            </a:r>
            <a:r>
              <a:rPr sz="1600" spc="-5" dirty="0">
                <a:latin typeface="Arial"/>
                <a:cs typeface="Arial"/>
              </a:rPr>
              <a:t>dostosowane </a:t>
            </a:r>
            <a:r>
              <a:rPr sz="1600" dirty="0">
                <a:latin typeface="Arial"/>
                <a:cs typeface="Arial"/>
              </a:rPr>
              <a:t>do oceny </a:t>
            </a:r>
            <a:r>
              <a:rPr sz="1600" spc="-5" dirty="0">
                <a:latin typeface="Arial"/>
                <a:cs typeface="Arial"/>
              </a:rPr>
              <a:t>różnego  rodzaju serwisów </a:t>
            </a:r>
            <a:r>
              <a:rPr sz="1600" dirty="0">
                <a:latin typeface="Arial"/>
                <a:cs typeface="Arial"/>
              </a:rPr>
              <a:t>administracji. </a:t>
            </a:r>
            <a:r>
              <a:rPr sz="1600" spc="-5" dirty="0">
                <a:latin typeface="Arial"/>
                <a:cs typeface="Arial"/>
              </a:rPr>
              <a:t>Różnią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5" dirty="0">
                <a:latin typeface="Arial"/>
                <a:cs typeface="Arial"/>
              </a:rPr>
              <a:t>one od </a:t>
            </a:r>
            <a:r>
              <a:rPr sz="1600" dirty="0">
                <a:latin typeface="Arial"/>
                <a:cs typeface="Arial"/>
              </a:rPr>
              <a:t>metody </a:t>
            </a:r>
            <a:r>
              <a:rPr sz="1600" spc="-10" dirty="0">
                <a:latin typeface="Arial"/>
                <a:cs typeface="Arial"/>
              </a:rPr>
              <a:t>pierwotnej </a:t>
            </a:r>
            <a:r>
              <a:rPr sz="1600" spc="-5" dirty="0">
                <a:latin typeface="Arial"/>
                <a:cs typeface="Arial"/>
              </a:rPr>
              <a:t>wykorzystywanymi  </a:t>
            </a:r>
            <a:r>
              <a:rPr sz="1600" dirty="0">
                <a:latin typeface="Arial"/>
                <a:cs typeface="Arial"/>
              </a:rPr>
              <a:t>charakterystykami i kryteriami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[58].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169" y="244855"/>
            <a:ext cx="6051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Oprogramowanie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laboratoryjne</a:t>
            </a:r>
          </a:p>
        </p:txBody>
      </p:sp>
      <p:sp>
        <p:nvSpPr>
          <p:cNvPr id="3" name="object 3"/>
          <p:cNvSpPr/>
          <p:nvPr/>
        </p:nvSpPr>
        <p:spPr>
          <a:xfrm>
            <a:off x="539495" y="847344"/>
            <a:ext cx="8336280" cy="478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Przykładowe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307195" y="900616"/>
            <a:ext cx="4294649" cy="524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532" y="930831"/>
            <a:ext cx="3684878" cy="1697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2563" y="2883865"/>
            <a:ext cx="3580129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Flow: </a:t>
            </a:r>
            <a:r>
              <a:rPr sz="1800" dirty="0">
                <a:latin typeface="Arial"/>
                <a:cs typeface="Arial"/>
              </a:rPr>
              <a:t>“the holistic </a:t>
            </a:r>
            <a:r>
              <a:rPr sz="1800" spc="-5" dirty="0">
                <a:latin typeface="Arial"/>
                <a:cs typeface="Arial"/>
              </a:rPr>
              <a:t>experience </a:t>
            </a:r>
            <a:r>
              <a:rPr sz="1800" dirty="0">
                <a:latin typeface="Arial"/>
                <a:cs typeface="Arial"/>
              </a:rPr>
              <a:t>that  people feel </a:t>
            </a:r>
            <a:r>
              <a:rPr sz="1800" spc="-10" dirty="0">
                <a:latin typeface="Arial"/>
                <a:cs typeface="Arial"/>
              </a:rPr>
              <a:t>when </a:t>
            </a:r>
            <a:r>
              <a:rPr sz="1800" dirty="0">
                <a:latin typeface="Arial"/>
                <a:cs typeface="Arial"/>
              </a:rPr>
              <a:t>they </a:t>
            </a:r>
            <a:r>
              <a:rPr sz="1800" spc="5" dirty="0">
                <a:latin typeface="Arial"/>
                <a:cs typeface="Arial"/>
              </a:rPr>
              <a:t>act </a:t>
            </a:r>
            <a:r>
              <a:rPr sz="1800" spc="-10" dirty="0">
                <a:latin typeface="Arial"/>
                <a:cs typeface="Arial"/>
              </a:rPr>
              <a:t>with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  involvement”</a:t>
            </a:r>
            <a:endParaRPr sz="1800">
              <a:latin typeface="Arial"/>
              <a:cs typeface="Arial"/>
            </a:endParaRPr>
          </a:p>
          <a:p>
            <a:pPr marL="16510" marR="127635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latin typeface="Arial"/>
                <a:cs typeface="Arial"/>
              </a:rPr>
              <a:t>Csikszentmihalyi, </a:t>
            </a:r>
            <a:r>
              <a:rPr sz="1200" spc="-10" dirty="0">
                <a:latin typeface="Arial"/>
                <a:cs typeface="Arial"/>
              </a:rPr>
              <a:t>M. </a:t>
            </a:r>
            <a:r>
              <a:rPr sz="1200" dirty="0">
                <a:latin typeface="Arial"/>
                <a:cs typeface="Arial"/>
              </a:rPr>
              <a:t>(1975), </a:t>
            </a:r>
            <a:r>
              <a:rPr sz="1200" spc="-5" dirty="0">
                <a:latin typeface="Arial"/>
                <a:cs typeface="Arial"/>
              </a:rPr>
              <a:t>Beyond Boredom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  </a:t>
            </a:r>
            <a:r>
              <a:rPr sz="1200" spc="-15" dirty="0">
                <a:latin typeface="Arial"/>
                <a:cs typeface="Arial"/>
              </a:rPr>
              <a:t>Anxiety, </a:t>
            </a:r>
            <a:r>
              <a:rPr sz="1200" spc="-5" dirty="0">
                <a:latin typeface="Arial"/>
                <a:cs typeface="Arial"/>
              </a:rPr>
              <a:t>Jossey-Bass, San </a:t>
            </a:r>
            <a:r>
              <a:rPr sz="1200" dirty="0">
                <a:latin typeface="Arial"/>
                <a:cs typeface="Arial"/>
              </a:rPr>
              <a:t>Francisco,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2887" y="4365490"/>
            <a:ext cx="3761568" cy="679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Przykładowe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164330" y="733164"/>
            <a:ext cx="3992292" cy="5278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0852" y="901059"/>
            <a:ext cx="3972691" cy="3592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Przykładowe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601085" y="947408"/>
            <a:ext cx="3713565" cy="5139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5526" y="883919"/>
            <a:ext cx="4322692" cy="3999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Przykładowe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572749" y="917447"/>
            <a:ext cx="3638268" cy="431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7126" y="920241"/>
            <a:ext cx="4382770" cy="350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1809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Patterns </a:t>
            </a:r>
            <a:r>
              <a:rPr sz="1200" dirty="0">
                <a:latin typeface="Arial"/>
                <a:cs typeface="Arial"/>
              </a:rPr>
              <a:t>from group </a:t>
            </a:r>
            <a:r>
              <a:rPr sz="1200" spc="-5" dirty="0">
                <a:latin typeface="Arial"/>
                <a:cs typeface="Arial"/>
              </a:rPr>
              <a:t>A. (A1) </a:t>
            </a:r>
            <a:r>
              <a:rPr sz="1200" dirty="0">
                <a:latin typeface="Arial"/>
                <a:cs typeface="Arial"/>
              </a:rPr>
              <a:t>Unnecessary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misleading  reading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related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above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(A2) </a:t>
            </a:r>
            <a:r>
              <a:rPr sz="1200" dirty="0">
                <a:latin typeface="Arial"/>
                <a:cs typeface="Arial"/>
              </a:rPr>
              <a:t>attention kept </a:t>
            </a:r>
            <a:r>
              <a:rPr sz="1200" spc="-5" dirty="0">
                <a:latin typeface="Arial"/>
                <a:cs typeface="Arial"/>
              </a:rPr>
              <a:t>on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10" dirty="0">
                <a:latin typeface="Arial"/>
                <a:cs typeface="Arial"/>
              </a:rPr>
              <a:t>empty </a:t>
            </a:r>
            <a:r>
              <a:rPr sz="1200" spc="-5" dirty="0">
                <a:latin typeface="Arial"/>
                <a:cs typeface="Arial"/>
              </a:rPr>
              <a:t>space </a:t>
            </a:r>
            <a:r>
              <a:rPr sz="1200" dirty="0">
                <a:latin typeface="Arial"/>
                <a:cs typeface="Arial"/>
              </a:rPr>
              <a:t>after switching to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another  section of the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questionnaire;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238125" algn="just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(A3) </a:t>
            </a:r>
            <a:r>
              <a:rPr sz="1200" dirty="0">
                <a:latin typeface="Arial"/>
                <a:cs typeface="Arial"/>
              </a:rPr>
              <a:t>the correct </a:t>
            </a:r>
            <a:r>
              <a:rPr sz="1200" spc="-5" dirty="0">
                <a:latin typeface="Arial"/>
                <a:cs typeface="Arial"/>
              </a:rPr>
              <a:t>usage </a:t>
            </a:r>
            <a:r>
              <a:rPr sz="1200" dirty="0">
                <a:latin typeface="Arial"/>
                <a:cs typeface="Arial"/>
              </a:rPr>
              <a:t>of the keyboard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fast </a:t>
            </a:r>
            <a:r>
              <a:rPr sz="1200" spc="-5" dirty="0">
                <a:latin typeface="Arial"/>
                <a:cs typeface="Arial"/>
              </a:rPr>
              <a:t>moving </a:t>
            </a:r>
            <a:r>
              <a:rPr sz="1200" dirty="0">
                <a:latin typeface="Arial"/>
                <a:cs typeface="Arial"/>
              </a:rPr>
              <a:t>focus  to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keyboard </a:t>
            </a:r>
            <a:r>
              <a:rPr sz="1200" spc="-5" dirty="0">
                <a:latin typeface="Arial"/>
                <a:cs typeface="Arial"/>
              </a:rPr>
              <a:t>without </a:t>
            </a:r>
            <a:r>
              <a:rPr sz="1200" dirty="0">
                <a:latin typeface="Arial"/>
                <a:cs typeface="Arial"/>
              </a:rPr>
              <a:t>fixations </a:t>
            </a:r>
            <a:r>
              <a:rPr sz="1200" spc="-5" dirty="0">
                <a:latin typeface="Arial"/>
                <a:cs typeface="Arial"/>
              </a:rPr>
              <a:t>between </a:t>
            </a:r>
            <a:r>
              <a:rPr sz="1200" dirty="0">
                <a:latin typeface="Arial"/>
                <a:cs typeface="Arial"/>
              </a:rPr>
              <a:t>starting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ending  points;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8419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(A4)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attention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concentrated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single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task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  a multiquestion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form;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(A5)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adoption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fact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that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above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list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necessarily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related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currently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opened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(A6)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peripheral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vision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used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5" dirty="0">
                <a:latin typeface="Arial"/>
                <a:cs typeface="Arial"/>
              </a:rPr>
              <a:t> reading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questions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when</a:t>
            </a:r>
            <a:r>
              <a:rPr sz="1200" dirty="0">
                <a:latin typeface="Arial"/>
                <a:cs typeface="Arial"/>
              </a:rPr>
              <a:t> 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list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with the answers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Przykładowe</a:t>
            </a:r>
            <a:r>
              <a:rPr spc="-130" dirty="0">
                <a:solidFill>
                  <a:srgbClr val="666699"/>
                </a:solidFill>
              </a:rPr>
              <a:t> </a:t>
            </a:r>
            <a:r>
              <a:rPr spc="5" dirty="0">
                <a:solidFill>
                  <a:srgbClr val="666699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323088" y="682751"/>
            <a:ext cx="4087367" cy="468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17211" y="712673"/>
            <a:ext cx="4394200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Patterns from group </a:t>
            </a:r>
            <a:r>
              <a:rPr sz="1200" spc="-5" dirty="0">
                <a:latin typeface="Arial"/>
                <a:cs typeface="Arial"/>
              </a:rPr>
              <a:t>B. (B1) </a:t>
            </a:r>
            <a:r>
              <a:rPr sz="1200" dirty="0">
                <a:latin typeface="Arial"/>
                <a:cs typeface="Arial"/>
              </a:rPr>
              <a:t>The use of the peripheral</a:t>
            </a:r>
            <a:r>
              <a:rPr sz="1200" spc="-2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vision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without </a:t>
            </a:r>
            <a:r>
              <a:rPr sz="1200" dirty="0">
                <a:latin typeface="Arial"/>
                <a:cs typeface="Arial"/>
              </a:rPr>
              <a:t>detailed scanning of the </a:t>
            </a:r>
            <a:r>
              <a:rPr sz="1200" spc="-5" dirty="0">
                <a:latin typeface="Arial"/>
                <a:cs typeface="Arial"/>
              </a:rPr>
              <a:t>whole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screen;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(B2) </a:t>
            </a:r>
            <a:r>
              <a:rPr sz="1200" dirty="0">
                <a:latin typeface="Arial"/>
                <a:cs typeface="Arial"/>
              </a:rPr>
              <a:t>the task oriented </a:t>
            </a:r>
            <a:r>
              <a:rPr sz="1200" spc="-5" dirty="0">
                <a:latin typeface="Arial"/>
                <a:cs typeface="Arial"/>
              </a:rPr>
              <a:t>user without </a:t>
            </a:r>
            <a:r>
              <a:rPr sz="1200" dirty="0">
                <a:latin typeface="Arial"/>
                <a:cs typeface="Arial"/>
              </a:rPr>
              <a:t>unnecessary fixations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when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moving </a:t>
            </a:r>
            <a:r>
              <a:rPr sz="1200" dirty="0">
                <a:latin typeface="Arial"/>
                <a:cs typeface="Arial"/>
              </a:rPr>
              <a:t>eyes to 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keyboard;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(B3) </a:t>
            </a:r>
            <a:r>
              <a:rPr sz="1200" dirty="0">
                <a:latin typeface="Arial"/>
                <a:cs typeface="Arial"/>
              </a:rPr>
              <a:t>the confusion observed while the </a:t>
            </a:r>
            <a:r>
              <a:rPr sz="1200" spc="-10" dirty="0">
                <a:latin typeface="Arial"/>
                <a:cs typeface="Arial"/>
              </a:rPr>
              <a:t>NEXT </a:t>
            </a:r>
            <a:r>
              <a:rPr sz="1200" dirty="0">
                <a:latin typeface="Arial"/>
                <a:cs typeface="Arial"/>
              </a:rPr>
              <a:t>button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visible;  the </a:t>
            </a:r>
            <a:r>
              <a:rPr sz="1200" spc="-5" dirty="0">
                <a:latin typeface="Arial"/>
                <a:cs typeface="Arial"/>
              </a:rPr>
              <a:t>user </a:t>
            </a:r>
            <a:r>
              <a:rPr sz="1200" spc="5" dirty="0">
                <a:latin typeface="Arial"/>
                <a:cs typeface="Arial"/>
              </a:rPr>
              <a:t>is looking </a:t>
            </a:r>
            <a:r>
              <a:rPr sz="1200" spc="-5" dirty="0">
                <a:latin typeface="Arial"/>
                <a:cs typeface="Arial"/>
              </a:rPr>
              <a:t>without success </a:t>
            </a:r>
            <a:r>
              <a:rPr sz="1200" dirty="0">
                <a:latin typeface="Arial"/>
                <a:cs typeface="Arial"/>
              </a:rPr>
              <a:t>at characteristic parts of the  screen to </a:t>
            </a:r>
            <a:r>
              <a:rPr sz="1200" spc="5" dirty="0">
                <a:latin typeface="Arial"/>
                <a:cs typeface="Arial"/>
              </a:rPr>
              <a:t>find </a:t>
            </a:r>
            <a:r>
              <a:rPr sz="1200" dirty="0">
                <a:latin typeface="Arial"/>
                <a:cs typeface="Arial"/>
              </a:rPr>
              <a:t>the desired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option;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(B4) </a:t>
            </a:r>
            <a:r>
              <a:rPr sz="1200" dirty="0">
                <a:latin typeface="Arial"/>
                <a:cs typeface="Arial"/>
              </a:rPr>
              <a:t>after the keyboard disappears the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</a:t>
            </a:r>
            <a:endParaRPr sz="1200">
              <a:latin typeface="Arial"/>
              <a:cs typeface="Arial"/>
            </a:endParaRPr>
          </a:p>
          <a:p>
            <a:pPr marL="12700" marR="9017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focuses the attention </a:t>
            </a:r>
            <a:r>
              <a:rPr sz="1200" spc="-5" dirty="0">
                <a:latin typeface="Arial"/>
                <a:cs typeface="Arial"/>
              </a:rPr>
              <a:t>on the </a:t>
            </a:r>
            <a:r>
              <a:rPr sz="1200" dirty="0">
                <a:latin typeface="Arial"/>
                <a:cs typeface="Arial"/>
              </a:rPr>
              <a:t>hidden keyboard screen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very  </a:t>
            </a:r>
            <a:r>
              <a:rPr sz="1200" spc="5" dirty="0">
                <a:latin typeface="Arial"/>
                <a:cs typeface="Arial"/>
              </a:rPr>
              <a:t>quickly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analysing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new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situation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quick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 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area  </a:t>
            </a:r>
            <a:r>
              <a:rPr sz="1200" spc="-5" dirty="0">
                <a:latin typeface="Arial"/>
                <a:cs typeface="Arial"/>
              </a:rPr>
              <a:t>with the </a:t>
            </a:r>
            <a:r>
              <a:rPr sz="1200" spc="-10" dirty="0">
                <a:latin typeface="Arial"/>
                <a:cs typeface="Arial"/>
              </a:rPr>
              <a:t>NEXT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button;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10858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(B5)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attention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precisely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only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list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  the parts </a:t>
            </a:r>
            <a:r>
              <a:rPr sz="1200" spc="-5" dirty="0">
                <a:latin typeface="Arial"/>
                <a:cs typeface="Arial"/>
              </a:rPr>
              <a:t>above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(B6) </a:t>
            </a:r>
            <a:r>
              <a:rPr sz="1200" dirty="0">
                <a:latin typeface="Arial"/>
                <a:cs typeface="Arial"/>
              </a:rPr>
              <a:t>Section </a:t>
            </a:r>
            <a:r>
              <a:rPr sz="1200" spc="-5" dirty="0">
                <a:latin typeface="Arial"/>
                <a:cs typeface="Arial"/>
              </a:rPr>
              <a:t>4/5 with a </a:t>
            </a:r>
            <a:r>
              <a:rPr sz="1200" spc="5" dirty="0">
                <a:latin typeface="Arial"/>
                <a:cs typeface="Arial"/>
              </a:rPr>
              <a:t>high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number</a:t>
            </a:r>
            <a:endParaRPr sz="1200">
              <a:latin typeface="Arial"/>
              <a:cs typeface="Arial"/>
            </a:endParaRPr>
          </a:p>
          <a:p>
            <a:pPr marL="12700" marR="825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of 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affecting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attention,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focused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first </a:t>
            </a:r>
            <a:r>
              <a:rPr sz="1200" dirty="0">
                <a:latin typeface="Arial"/>
                <a:cs typeface="Arial"/>
              </a:rPr>
              <a:t>question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only.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173481"/>
            <a:ext cx="41567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F2F9F"/>
                </a:solidFill>
              </a:rPr>
              <a:t>Przykładowe</a:t>
            </a:r>
            <a:r>
              <a:rPr spc="-130" dirty="0">
                <a:solidFill>
                  <a:srgbClr val="6F2F9F"/>
                </a:solidFill>
              </a:rPr>
              <a:t> </a:t>
            </a:r>
            <a:r>
              <a:rPr spc="5" dirty="0">
                <a:solidFill>
                  <a:srgbClr val="6F2F9F"/>
                </a:solidFill>
              </a:rPr>
              <a:t>badania</a:t>
            </a:r>
          </a:p>
        </p:txBody>
      </p:sp>
      <p:sp>
        <p:nvSpPr>
          <p:cNvPr id="3" name="object 3"/>
          <p:cNvSpPr/>
          <p:nvPr/>
        </p:nvSpPr>
        <p:spPr>
          <a:xfrm>
            <a:off x="323088" y="682751"/>
            <a:ext cx="4087367" cy="468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17211" y="712673"/>
            <a:ext cx="4394200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Patterns from group </a:t>
            </a:r>
            <a:r>
              <a:rPr sz="1200" spc="-5" dirty="0">
                <a:latin typeface="Arial"/>
                <a:cs typeface="Arial"/>
              </a:rPr>
              <a:t>B. (B1) </a:t>
            </a:r>
            <a:r>
              <a:rPr sz="1200" dirty="0">
                <a:latin typeface="Arial"/>
                <a:cs typeface="Arial"/>
              </a:rPr>
              <a:t>The use of the peripheral</a:t>
            </a:r>
            <a:r>
              <a:rPr sz="1200" spc="-2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vision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without </a:t>
            </a:r>
            <a:r>
              <a:rPr sz="1200" dirty="0">
                <a:latin typeface="Arial"/>
                <a:cs typeface="Arial"/>
              </a:rPr>
              <a:t>detailed scanning of the </a:t>
            </a:r>
            <a:r>
              <a:rPr sz="1200" spc="-5" dirty="0">
                <a:latin typeface="Arial"/>
                <a:cs typeface="Arial"/>
              </a:rPr>
              <a:t>whole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screen;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(B2) </a:t>
            </a:r>
            <a:r>
              <a:rPr sz="1200" dirty="0">
                <a:latin typeface="Arial"/>
                <a:cs typeface="Arial"/>
              </a:rPr>
              <a:t>the task oriented </a:t>
            </a:r>
            <a:r>
              <a:rPr sz="1200" spc="-5" dirty="0">
                <a:latin typeface="Arial"/>
                <a:cs typeface="Arial"/>
              </a:rPr>
              <a:t>user without </a:t>
            </a:r>
            <a:r>
              <a:rPr sz="1200" dirty="0">
                <a:latin typeface="Arial"/>
                <a:cs typeface="Arial"/>
              </a:rPr>
              <a:t>unnecessary fixations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when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moving </a:t>
            </a:r>
            <a:r>
              <a:rPr sz="1200" dirty="0">
                <a:latin typeface="Arial"/>
                <a:cs typeface="Arial"/>
              </a:rPr>
              <a:t>eyes to 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keyboard;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(B3) </a:t>
            </a:r>
            <a:r>
              <a:rPr sz="1200" dirty="0">
                <a:latin typeface="Arial"/>
                <a:cs typeface="Arial"/>
              </a:rPr>
              <a:t>the confusion observed while the </a:t>
            </a:r>
            <a:r>
              <a:rPr sz="1200" spc="-10" dirty="0">
                <a:latin typeface="Arial"/>
                <a:cs typeface="Arial"/>
              </a:rPr>
              <a:t>NEXT </a:t>
            </a:r>
            <a:r>
              <a:rPr sz="1200" dirty="0">
                <a:latin typeface="Arial"/>
                <a:cs typeface="Arial"/>
              </a:rPr>
              <a:t>button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visible;  the </a:t>
            </a:r>
            <a:r>
              <a:rPr sz="1200" spc="-5" dirty="0">
                <a:latin typeface="Arial"/>
                <a:cs typeface="Arial"/>
              </a:rPr>
              <a:t>user </a:t>
            </a:r>
            <a:r>
              <a:rPr sz="1200" spc="5" dirty="0">
                <a:latin typeface="Arial"/>
                <a:cs typeface="Arial"/>
              </a:rPr>
              <a:t>is looking </a:t>
            </a:r>
            <a:r>
              <a:rPr sz="1200" spc="-5" dirty="0">
                <a:latin typeface="Arial"/>
                <a:cs typeface="Arial"/>
              </a:rPr>
              <a:t>without success </a:t>
            </a:r>
            <a:r>
              <a:rPr sz="1200" dirty="0">
                <a:latin typeface="Arial"/>
                <a:cs typeface="Arial"/>
              </a:rPr>
              <a:t>at characteristic parts of the  screen to </a:t>
            </a:r>
            <a:r>
              <a:rPr sz="1200" spc="5" dirty="0">
                <a:latin typeface="Arial"/>
                <a:cs typeface="Arial"/>
              </a:rPr>
              <a:t>find </a:t>
            </a:r>
            <a:r>
              <a:rPr sz="1200" dirty="0">
                <a:latin typeface="Arial"/>
                <a:cs typeface="Arial"/>
              </a:rPr>
              <a:t>the desired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option;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(B4) </a:t>
            </a:r>
            <a:r>
              <a:rPr sz="1200" dirty="0">
                <a:latin typeface="Arial"/>
                <a:cs typeface="Arial"/>
              </a:rPr>
              <a:t>after the keyboard disappears the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</a:t>
            </a:r>
            <a:endParaRPr sz="1200">
              <a:latin typeface="Arial"/>
              <a:cs typeface="Arial"/>
            </a:endParaRPr>
          </a:p>
          <a:p>
            <a:pPr marL="12700" marR="9017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focuses the attention </a:t>
            </a:r>
            <a:r>
              <a:rPr sz="1200" spc="-5" dirty="0">
                <a:latin typeface="Arial"/>
                <a:cs typeface="Arial"/>
              </a:rPr>
              <a:t>on the </a:t>
            </a:r>
            <a:r>
              <a:rPr sz="1200" dirty="0">
                <a:latin typeface="Arial"/>
                <a:cs typeface="Arial"/>
              </a:rPr>
              <a:t>hidden keyboard screen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very  </a:t>
            </a:r>
            <a:r>
              <a:rPr sz="1200" spc="5" dirty="0">
                <a:latin typeface="Arial"/>
                <a:cs typeface="Arial"/>
              </a:rPr>
              <a:t>quickly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analysing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new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situation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quick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 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area  </a:t>
            </a:r>
            <a:r>
              <a:rPr sz="1200" spc="-5" dirty="0">
                <a:latin typeface="Arial"/>
                <a:cs typeface="Arial"/>
              </a:rPr>
              <a:t>with the </a:t>
            </a:r>
            <a:r>
              <a:rPr sz="1200" spc="-10" dirty="0">
                <a:latin typeface="Arial"/>
                <a:cs typeface="Arial"/>
              </a:rPr>
              <a:t>NEXT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button;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10858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(B5)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attention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precisely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only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list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  the parts </a:t>
            </a:r>
            <a:r>
              <a:rPr sz="1200" spc="-5" dirty="0">
                <a:latin typeface="Arial"/>
                <a:cs typeface="Arial"/>
              </a:rPr>
              <a:t>above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list;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(B6) </a:t>
            </a:r>
            <a:r>
              <a:rPr sz="1200" dirty="0">
                <a:latin typeface="Arial"/>
                <a:cs typeface="Arial"/>
              </a:rPr>
              <a:t>Section </a:t>
            </a:r>
            <a:r>
              <a:rPr sz="1200" spc="-5" dirty="0">
                <a:latin typeface="Arial"/>
                <a:cs typeface="Arial"/>
              </a:rPr>
              <a:t>4/5 with a </a:t>
            </a:r>
            <a:r>
              <a:rPr sz="1200" spc="5" dirty="0">
                <a:latin typeface="Arial"/>
                <a:cs typeface="Arial"/>
              </a:rPr>
              <a:t>high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number</a:t>
            </a:r>
            <a:endParaRPr sz="1200">
              <a:latin typeface="Arial"/>
              <a:cs typeface="Arial"/>
            </a:endParaRPr>
          </a:p>
          <a:p>
            <a:pPr marL="12700" marR="825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of 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questions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affecting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attention,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focused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first </a:t>
            </a:r>
            <a:r>
              <a:rPr sz="1200" dirty="0">
                <a:latin typeface="Arial"/>
                <a:cs typeface="Arial"/>
              </a:rPr>
              <a:t>question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only.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4760" y="93675"/>
            <a:ext cx="415797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>
                <a:solidFill>
                  <a:srgbClr val="001F5F"/>
                </a:solidFill>
              </a:rPr>
              <a:t>Strefy</a:t>
            </a:r>
            <a:r>
              <a:rPr spc="-11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zainteresowań</a:t>
            </a:r>
          </a:p>
        </p:txBody>
      </p:sp>
      <p:sp>
        <p:nvSpPr>
          <p:cNvPr id="3" name="object 3"/>
          <p:cNvSpPr/>
          <p:nvPr/>
        </p:nvSpPr>
        <p:spPr>
          <a:xfrm>
            <a:off x="2066544" y="810768"/>
            <a:ext cx="5175504" cy="4468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5551" y="5508962"/>
            <a:ext cx="5857116" cy="745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4760" y="93675"/>
            <a:ext cx="415797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>
                <a:solidFill>
                  <a:srgbClr val="001F5F"/>
                </a:solidFill>
              </a:rPr>
              <a:t>Strefy</a:t>
            </a:r>
            <a:r>
              <a:rPr spc="-11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zainteresowań</a:t>
            </a:r>
          </a:p>
        </p:txBody>
      </p:sp>
      <p:sp>
        <p:nvSpPr>
          <p:cNvPr id="3" name="object 3"/>
          <p:cNvSpPr/>
          <p:nvPr/>
        </p:nvSpPr>
        <p:spPr>
          <a:xfrm>
            <a:off x="1542288" y="1005839"/>
            <a:ext cx="5800344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9719" y="3486911"/>
            <a:ext cx="5769863" cy="1914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3" y="93675"/>
            <a:ext cx="4962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Badania dynamiczne i</a:t>
            </a:r>
            <a:r>
              <a:rPr spc="-15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UX</a:t>
            </a:r>
          </a:p>
        </p:txBody>
      </p:sp>
      <p:sp>
        <p:nvSpPr>
          <p:cNvPr id="3" name="object 3"/>
          <p:cNvSpPr/>
          <p:nvPr/>
        </p:nvSpPr>
        <p:spPr>
          <a:xfrm>
            <a:off x="198120" y="914400"/>
            <a:ext cx="4242816" cy="3224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520" y="874775"/>
            <a:ext cx="4407408" cy="3316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6516" y="5548680"/>
            <a:ext cx="8010525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2854960" algn="l"/>
              </a:tabLst>
            </a:pPr>
            <a:r>
              <a:rPr sz="2200" spc="5" dirty="0">
                <a:latin typeface="Times New Roman"/>
                <a:cs typeface="Times New Roman"/>
              </a:rPr>
              <a:t>W badaniach </a:t>
            </a:r>
            <a:r>
              <a:rPr sz="2200" spc="-5" dirty="0">
                <a:latin typeface="Times New Roman"/>
                <a:cs typeface="Times New Roman"/>
              </a:rPr>
              <a:t>dynamicznych </a:t>
            </a:r>
            <a:r>
              <a:rPr sz="2200" dirty="0">
                <a:latin typeface="Times New Roman"/>
                <a:cs typeface="Times New Roman"/>
              </a:rPr>
              <a:t>zachowanie </a:t>
            </a:r>
            <a:r>
              <a:rPr sz="2200" spc="-5" dirty="0">
                <a:latin typeface="Times New Roman"/>
                <a:cs typeface="Times New Roman"/>
              </a:rPr>
              <a:t>użytkownika </a:t>
            </a:r>
            <a:r>
              <a:rPr sz="2200" dirty="0">
                <a:latin typeface="Times New Roman"/>
                <a:cs typeface="Times New Roman"/>
              </a:rPr>
              <a:t>monitorujemy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w  </a:t>
            </a:r>
            <a:r>
              <a:rPr sz="2200" spc="-5" dirty="0">
                <a:latin typeface="Times New Roman"/>
                <a:cs typeface="Times New Roman"/>
              </a:rPr>
              <a:t>dłuższym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okresie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czasu,	a </a:t>
            </a:r>
            <a:r>
              <a:rPr sz="2200" spc="-5" dirty="0">
                <a:latin typeface="Times New Roman"/>
                <a:cs typeface="Times New Roman"/>
              </a:rPr>
              <a:t>wzorce </a:t>
            </a:r>
            <a:r>
              <a:rPr sz="2200" dirty="0">
                <a:latin typeface="Times New Roman"/>
                <a:cs typeface="Times New Roman"/>
              </a:rPr>
              <a:t>zachowań pozycjonowane są na osi  czasu </a:t>
            </a:r>
            <a:r>
              <a:rPr sz="2200" spc="5" dirty="0">
                <a:latin typeface="Times New Roman"/>
                <a:cs typeface="Times New Roman"/>
              </a:rPr>
              <a:t>w </a:t>
            </a:r>
            <a:r>
              <a:rPr sz="2200" dirty="0">
                <a:latin typeface="Times New Roman"/>
                <a:cs typeface="Times New Roman"/>
              </a:rPr>
              <a:t>powiązaniu z prezentowanym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materiałem.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3" y="93675"/>
            <a:ext cx="4962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Badania dynamiczne i</a:t>
            </a:r>
            <a:r>
              <a:rPr spc="-15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UX</a:t>
            </a:r>
          </a:p>
        </p:txBody>
      </p:sp>
      <p:sp>
        <p:nvSpPr>
          <p:cNvPr id="3" name="object 3"/>
          <p:cNvSpPr/>
          <p:nvPr/>
        </p:nvSpPr>
        <p:spPr>
          <a:xfrm>
            <a:off x="621791" y="963167"/>
            <a:ext cx="4120896" cy="3087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8408" y="981455"/>
            <a:ext cx="4145280" cy="3209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654" y="4999990"/>
            <a:ext cx="8041640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Times New Roman"/>
                <a:cs typeface="Times New Roman"/>
              </a:rPr>
              <a:t>Badanie </a:t>
            </a:r>
            <a:r>
              <a:rPr sz="2200" spc="-5" dirty="0">
                <a:latin typeface="Times New Roman"/>
                <a:cs typeface="Times New Roman"/>
              </a:rPr>
              <a:t>dynamiczne </a:t>
            </a:r>
            <a:r>
              <a:rPr sz="2200" spc="-15" dirty="0">
                <a:latin typeface="Times New Roman"/>
                <a:cs typeface="Times New Roman"/>
              </a:rPr>
              <a:t>może </a:t>
            </a:r>
            <a:r>
              <a:rPr sz="2200" spc="-5" dirty="0">
                <a:latin typeface="Times New Roman"/>
                <a:cs typeface="Times New Roman"/>
              </a:rPr>
              <a:t>być wykorzystane przy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projektowaniu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witryny i </a:t>
            </a:r>
            <a:r>
              <a:rPr sz="2200" spc="-5" dirty="0">
                <a:latin typeface="Times New Roman"/>
                <a:cs typeface="Times New Roman"/>
              </a:rPr>
              <a:t>wyznaczania optymalnej </a:t>
            </a:r>
            <a:r>
              <a:rPr sz="2200" spc="5" dirty="0">
                <a:latin typeface="Times New Roman"/>
                <a:cs typeface="Times New Roman"/>
              </a:rPr>
              <a:t>kolejności </a:t>
            </a:r>
            <a:r>
              <a:rPr sz="2200" dirty="0">
                <a:latin typeface="Times New Roman"/>
                <a:cs typeface="Times New Roman"/>
              </a:rPr>
              <a:t>przetwarzania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informacji.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latin typeface="Times New Roman"/>
                <a:cs typeface="Times New Roman"/>
              </a:rPr>
              <a:t>Wyniki </a:t>
            </a:r>
            <a:r>
              <a:rPr sz="2200" spc="-15" dirty="0">
                <a:latin typeface="Times New Roman"/>
                <a:cs typeface="Times New Roman"/>
              </a:rPr>
              <a:t>mogą </a:t>
            </a:r>
            <a:r>
              <a:rPr sz="2200" spc="-5" dirty="0">
                <a:latin typeface="Times New Roman"/>
                <a:cs typeface="Times New Roman"/>
              </a:rPr>
              <a:t>być </a:t>
            </a:r>
            <a:r>
              <a:rPr sz="2200" dirty="0">
                <a:latin typeface="Times New Roman"/>
                <a:cs typeface="Times New Roman"/>
              </a:rPr>
              <a:t>powiązane z </a:t>
            </a:r>
            <a:r>
              <a:rPr sz="2200" spc="5" dirty="0">
                <a:latin typeface="Times New Roman"/>
                <a:cs typeface="Times New Roman"/>
              </a:rPr>
              <a:t>prezentacją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tekstów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o </a:t>
            </a:r>
            <a:r>
              <a:rPr sz="2200" dirty="0">
                <a:latin typeface="Times New Roman"/>
                <a:cs typeface="Times New Roman"/>
              </a:rPr>
              <a:t>charakterze </a:t>
            </a:r>
            <a:r>
              <a:rPr sz="2200" spc="-5" dirty="0">
                <a:latin typeface="Times New Roman"/>
                <a:cs typeface="Times New Roman"/>
              </a:rPr>
              <a:t>perswazyjnym, gdy </a:t>
            </a:r>
            <a:r>
              <a:rPr sz="2200" dirty="0">
                <a:latin typeface="Times New Roman"/>
                <a:cs typeface="Times New Roman"/>
              </a:rPr>
              <a:t>zalecane </a:t>
            </a:r>
            <a:r>
              <a:rPr sz="2200" spc="10" dirty="0">
                <a:latin typeface="Times New Roman"/>
                <a:cs typeface="Times New Roman"/>
              </a:rPr>
              <a:t>jest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zachowanie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odpowiedniej sekwencji ich</a:t>
            </a:r>
            <a:r>
              <a:rPr sz="2200" spc="-1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przetwarzania.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169" y="244855"/>
            <a:ext cx="60515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666699"/>
                </a:solidFill>
              </a:rPr>
              <a:t>Oprogramowanie</a:t>
            </a:r>
            <a:r>
              <a:rPr spc="-110" dirty="0">
                <a:solidFill>
                  <a:srgbClr val="666699"/>
                </a:solidFill>
              </a:rPr>
              <a:t> </a:t>
            </a:r>
            <a:r>
              <a:rPr dirty="0">
                <a:solidFill>
                  <a:srgbClr val="666699"/>
                </a:solidFill>
              </a:rPr>
              <a:t>laboratoryjne</a:t>
            </a:r>
          </a:p>
        </p:txBody>
      </p:sp>
      <p:sp>
        <p:nvSpPr>
          <p:cNvPr id="3" name="object 3"/>
          <p:cNvSpPr/>
          <p:nvPr/>
        </p:nvSpPr>
        <p:spPr>
          <a:xfrm>
            <a:off x="1691639" y="813816"/>
            <a:ext cx="5221223" cy="523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0056" y="6591096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880872"/>
            <a:ext cx="8482584" cy="549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9599" y="93675"/>
            <a:ext cx="71882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>
                <a:solidFill>
                  <a:srgbClr val="001F5F"/>
                </a:solidFill>
              </a:rPr>
              <a:t>Strony </a:t>
            </a:r>
            <a:r>
              <a:rPr spc="-10" dirty="0">
                <a:solidFill>
                  <a:srgbClr val="001F5F"/>
                </a:solidFill>
              </a:rPr>
              <a:t>docelowe </a:t>
            </a:r>
            <a:r>
              <a:rPr dirty="0">
                <a:solidFill>
                  <a:srgbClr val="001F5F"/>
                </a:solidFill>
              </a:rPr>
              <a:t>i </a:t>
            </a:r>
            <a:r>
              <a:rPr spc="5" dirty="0">
                <a:solidFill>
                  <a:srgbClr val="001F5F"/>
                </a:solidFill>
              </a:rPr>
              <a:t>krótka</a:t>
            </a:r>
            <a:r>
              <a:rPr spc="-225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ekspozycja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858" y="93675"/>
            <a:ext cx="61512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Wybór wariantów</a:t>
            </a:r>
            <a:r>
              <a:rPr spc="-150" dirty="0">
                <a:solidFill>
                  <a:srgbClr val="001F5F"/>
                </a:solidFill>
              </a:rPr>
              <a:t> </a:t>
            </a:r>
            <a:r>
              <a:rPr spc="-10" dirty="0">
                <a:solidFill>
                  <a:srgbClr val="001F5F"/>
                </a:solidFill>
              </a:rPr>
              <a:t>projektowych</a:t>
            </a:r>
          </a:p>
        </p:txBody>
      </p:sp>
      <p:sp>
        <p:nvSpPr>
          <p:cNvPr id="3" name="object 3"/>
          <p:cNvSpPr/>
          <p:nvPr/>
        </p:nvSpPr>
        <p:spPr>
          <a:xfrm>
            <a:off x="539495" y="1100327"/>
            <a:ext cx="3910584" cy="3496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960119"/>
            <a:ext cx="4273296" cy="3636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315" y="4912867"/>
            <a:ext cx="845883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Times New Roman"/>
                <a:cs typeface="Times New Roman"/>
              </a:rPr>
              <a:t>Weryfikacja </a:t>
            </a:r>
            <a:r>
              <a:rPr sz="2000" dirty="0">
                <a:latin typeface="Times New Roman"/>
                <a:cs typeface="Times New Roman"/>
              </a:rPr>
              <a:t>projektów </a:t>
            </a:r>
            <a:r>
              <a:rPr sz="2000" spc="-5" dirty="0">
                <a:latin typeface="Times New Roman"/>
                <a:cs typeface="Times New Roman"/>
              </a:rPr>
              <a:t>już </a:t>
            </a:r>
            <a:r>
              <a:rPr sz="2000" spc="-15" dirty="0">
                <a:latin typeface="Times New Roman"/>
                <a:cs typeface="Times New Roman"/>
              </a:rPr>
              <a:t>na </a:t>
            </a:r>
            <a:r>
              <a:rPr sz="2000" spc="-5" dirty="0">
                <a:latin typeface="Times New Roman"/>
                <a:cs typeface="Times New Roman"/>
              </a:rPr>
              <a:t>tym etapie </a:t>
            </a:r>
            <a:r>
              <a:rPr sz="2000" spc="-10" dirty="0">
                <a:latin typeface="Times New Roman"/>
                <a:cs typeface="Times New Roman"/>
              </a:rPr>
              <a:t>umożliwia uniknąć </a:t>
            </a:r>
            <a:r>
              <a:rPr sz="2000" spc="5" dirty="0">
                <a:latin typeface="Times New Roman"/>
                <a:cs typeface="Times New Roman"/>
              </a:rPr>
              <a:t>błędów  </a:t>
            </a:r>
            <a:r>
              <a:rPr sz="2000" spc="-5" dirty="0">
                <a:latin typeface="Times New Roman"/>
                <a:cs typeface="Times New Roman"/>
              </a:rPr>
              <a:t>projektowych, które </a:t>
            </a:r>
            <a:r>
              <a:rPr sz="2000" spc="-20" dirty="0">
                <a:latin typeface="Times New Roman"/>
                <a:cs typeface="Times New Roman"/>
              </a:rPr>
              <a:t>mogą </a:t>
            </a:r>
            <a:r>
              <a:rPr sz="2000" spc="-10" dirty="0">
                <a:latin typeface="Times New Roman"/>
                <a:cs typeface="Times New Roman"/>
              </a:rPr>
              <a:t>się </a:t>
            </a:r>
            <a:r>
              <a:rPr sz="2000" spc="-5" dirty="0">
                <a:latin typeface="Times New Roman"/>
                <a:cs typeface="Times New Roman"/>
              </a:rPr>
              <a:t>przekładać </a:t>
            </a:r>
            <a:r>
              <a:rPr sz="2000" spc="-10" dirty="0">
                <a:latin typeface="Times New Roman"/>
                <a:cs typeface="Times New Roman"/>
              </a:rPr>
              <a:t>się </a:t>
            </a:r>
            <a:r>
              <a:rPr sz="2000" spc="-5" dirty="0">
                <a:latin typeface="Times New Roman"/>
                <a:cs typeface="Times New Roman"/>
              </a:rPr>
              <a:t>w efekcie </a:t>
            </a:r>
            <a:r>
              <a:rPr sz="2000" spc="-15" dirty="0">
                <a:latin typeface="Times New Roman"/>
                <a:cs typeface="Times New Roman"/>
              </a:rPr>
              <a:t>na </a:t>
            </a:r>
            <a:r>
              <a:rPr sz="2000" spc="-10" dirty="0">
                <a:latin typeface="Times New Roman"/>
                <a:cs typeface="Times New Roman"/>
              </a:rPr>
              <a:t>wyższe </a:t>
            </a:r>
            <a:r>
              <a:rPr sz="2000" dirty="0">
                <a:latin typeface="Times New Roman"/>
                <a:cs typeface="Times New Roman"/>
              </a:rPr>
              <a:t>koszty realizacji  projektu </a:t>
            </a:r>
            <a:r>
              <a:rPr sz="2000" spc="-5" dirty="0">
                <a:latin typeface="Times New Roman"/>
                <a:cs typeface="Times New Roman"/>
              </a:rPr>
              <a:t>i obniżenie </a:t>
            </a:r>
            <a:r>
              <a:rPr sz="2000" spc="-10" dirty="0">
                <a:latin typeface="Times New Roman"/>
                <a:cs typeface="Times New Roman"/>
              </a:rPr>
              <a:t>skuteczności w </a:t>
            </a:r>
            <a:r>
              <a:rPr sz="2000" spc="-5" dirty="0">
                <a:latin typeface="Times New Roman"/>
                <a:cs typeface="Times New Roman"/>
              </a:rPr>
              <a:t>działaniach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marketingowych.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93675"/>
            <a:ext cx="75990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>
                <a:solidFill>
                  <a:srgbClr val="001F5F"/>
                </a:solidFill>
              </a:rPr>
              <a:t>Zachowania </a:t>
            </a:r>
            <a:r>
              <a:rPr spc="5" dirty="0">
                <a:solidFill>
                  <a:srgbClr val="001F5F"/>
                </a:solidFill>
              </a:rPr>
              <a:t>w </a:t>
            </a:r>
            <a:r>
              <a:rPr spc="-5" dirty="0">
                <a:solidFill>
                  <a:srgbClr val="001F5F"/>
                </a:solidFill>
              </a:rPr>
              <a:t>systemach</a:t>
            </a:r>
            <a:r>
              <a:rPr spc="-190" dirty="0">
                <a:solidFill>
                  <a:srgbClr val="001F5F"/>
                </a:solidFill>
              </a:rPr>
              <a:t> </a:t>
            </a:r>
            <a:r>
              <a:rPr spc="10" dirty="0">
                <a:solidFill>
                  <a:srgbClr val="001F5F"/>
                </a:solidFill>
              </a:rPr>
              <a:t>e-commerce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277368" y="902208"/>
            <a:ext cx="3840479" cy="3563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8303" y="890016"/>
            <a:ext cx="4011167" cy="369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667" y="4931740"/>
            <a:ext cx="8342630" cy="1033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Times New Roman"/>
                <a:cs typeface="Times New Roman"/>
              </a:rPr>
              <a:t>Badania wskazują </a:t>
            </a:r>
            <a:r>
              <a:rPr sz="2200" dirty="0">
                <a:latin typeface="Times New Roman"/>
                <a:cs typeface="Times New Roman"/>
              </a:rPr>
              <a:t>na ograniczone </a:t>
            </a:r>
            <a:r>
              <a:rPr sz="2200" spc="-5" dirty="0">
                <a:latin typeface="Times New Roman"/>
                <a:cs typeface="Times New Roman"/>
              </a:rPr>
              <a:t>zainteresowanie strefami  wyróżnionymi </a:t>
            </a:r>
            <a:r>
              <a:rPr sz="2200" dirty="0">
                <a:latin typeface="Times New Roman"/>
                <a:cs typeface="Times New Roman"/>
              </a:rPr>
              <a:t>przez operatora sklepu, </a:t>
            </a:r>
            <a:r>
              <a:rPr sz="2200" spc="5" dirty="0">
                <a:latin typeface="Times New Roman"/>
                <a:cs typeface="Times New Roman"/>
              </a:rPr>
              <a:t>w </a:t>
            </a:r>
            <a:r>
              <a:rPr sz="2200" spc="-5" dirty="0">
                <a:latin typeface="Times New Roman"/>
                <a:cs typeface="Times New Roman"/>
              </a:rPr>
              <a:t>których umiejscowiono oferty  </a:t>
            </a:r>
            <a:r>
              <a:rPr sz="2200" dirty="0">
                <a:latin typeface="Times New Roman"/>
                <a:cs typeface="Times New Roman"/>
              </a:rPr>
              <a:t>promocyjne, co zapewne </a:t>
            </a:r>
            <a:r>
              <a:rPr sz="2200" spc="5" dirty="0">
                <a:latin typeface="Times New Roman"/>
                <a:cs typeface="Times New Roman"/>
              </a:rPr>
              <a:t>nie </a:t>
            </a:r>
            <a:r>
              <a:rPr sz="2200" spc="-5" dirty="0">
                <a:latin typeface="Times New Roman"/>
                <a:cs typeface="Times New Roman"/>
              </a:rPr>
              <a:t>było zgodne </a:t>
            </a:r>
            <a:r>
              <a:rPr sz="2200" dirty="0">
                <a:latin typeface="Times New Roman"/>
                <a:cs typeface="Times New Roman"/>
              </a:rPr>
              <a:t>z </a:t>
            </a:r>
            <a:r>
              <a:rPr sz="2200" spc="5" dirty="0">
                <a:latin typeface="Times New Roman"/>
                <a:cs typeface="Times New Roman"/>
              </a:rPr>
              <a:t>intencją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projektanta.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839" y="93675"/>
            <a:ext cx="44094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001F5F"/>
                </a:solidFill>
              </a:rPr>
              <a:t>Badania</a:t>
            </a:r>
            <a:r>
              <a:rPr spc="-8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porównawcze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" y="829055"/>
            <a:ext cx="8299704" cy="467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2984" y="548640"/>
            <a:ext cx="4246245" cy="680085"/>
          </a:xfrm>
          <a:custGeom>
            <a:avLst/>
            <a:gdLst/>
            <a:ahLst/>
            <a:cxnLst/>
            <a:rect l="l" t="t" r="r" b="b"/>
            <a:pathLst>
              <a:path w="4246245" h="680085">
                <a:moveTo>
                  <a:pt x="0" y="679703"/>
                </a:moveTo>
                <a:lnTo>
                  <a:pt x="4245864" y="679703"/>
                </a:lnTo>
                <a:lnTo>
                  <a:pt x="4245864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4528" y="548640"/>
            <a:ext cx="4456430" cy="561340"/>
          </a:xfrm>
          <a:custGeom>
            <a:avLst/>
            <a:gdLst/>
            <a:ahLst/>
            <a:cxnLst/>
            <a:rect l="l" t="t" r="r" b="b"/>
            <a:pathLst>
              <a:path w="4456430" h="561340">
                <a:moveTo>
                  <a:pt x="0" y="560831"/>
                </a:moveTo>
                <a:lnTo>
                  <a:pt x="4456176" y="560831"/>
                </a:lnTo>
                <a:lnTo>
                  <a:pt x="4456176" y="0"/>
                </a:lnTo>
                <a:lnTo>
                  <a:pt x="0" y="0"/>
                </a:lnTo>
                <a:lnTo>
                  <a:pt x="0" y="560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0314" y="93675"/>
            <a:ext cx="57111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001F5F"/>
                </a:solidFill>
              </a:rPr>
              <a:t>Przejawy </a:t>
            </a:r>
            <a:r>
              <a:rPr dirty="0">
                <a:solidFill>
                  <a:srgbClr val="001F5F"/>
                </a:solidFill>
              </a:rPr>
              <a:t>ślepoty</a:t>
            </a:r>
            <a:r>
              <a:rPr spc="-6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bannerowej</a:t>
            </a:r>
          </a:p>
        </p:txBody>
      </p:sp>
      <p:sp>
        <p:nvSpPr>
          <p:cNvPr id="3" name="object 3"/>
          <p:cNvSpPr/>
          <p:nvPr/>
        </p:nvSpPr>
        <p:spPr>
          <a:xfrm>
            <a:off x="460248" y="981455"/>
            <a:ext cx="3621024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34128" y="981455"/>
            <a:ext cx="3566160" cy="3291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493" y="5182057"/>
            <a:ext cx="77247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Justin </a:t>
            </a:r>
            <a:r>
              <a:rPr sz="1800" spc="-95" dirty="0">
                <a:latin typeface="Times New Roman"/>
                <a:cs typeface="Times New Roman"/>
              </a:rPr>
              <a:t>W. </a:t>
            </a:r>
            <a:r>
              <a:rPr sz="1800" spc="-10" dirty="0">
                <a:latin typeface="Times New Roman"/>
                <a:cs typeface="Times New Roman"/>
              </a:rPr>
              <a:t>Owens, </a:t>
            </a:r>
            <a:r>
              <a:rPr sz="1800" spc="-5" dirty="0">
                <a:latin typeface="Times New Roman"/>
                <a:cs typeface="Times New Roman"/>
              </a:rPr>
              <a:t>Barbara </a:t>
            </a:r>
            <a:r>
              <a:rPr sz="1800" dirty="0">
                <a:latin typeface="Times New Roman"/>
                <a:cs typeface="Times New Roman"/>
              </a:rPr>
              <a:t>S. Chaparro, </a:t>
            </a:r>
            <a:r>
              <a:rPr sz="1800" spc="-5" dirty="0">
                <a:latin typeface="Times New Roman"/>
                <a:cs typeface="Times New Roman"/>
              </a:rPr>
              <a:t>and Evan </a:t>
            </a:r>
            <a:r>
              <a:rPr sz="1800" dirty="0">
                <a:latin typeface="Times New Roman"/>
                <a:cs typeface="Times New Roman"/>
              </a:rPr>
              <a:t>M. </a:t>
            </a:r>
            <a:r>
              <a:rPr sz="1800" spc="-20" dirty="0">
                <a:latin typeface="Times New Roman"/>
                <a:cs typeface="Times New Roman"/>
              </a:rPr>
              <a:t>Palmer. </a:t>
            </a:r>
            <a:r>
              <a:rPr sz="1800" spc="-10" dirty="0">
                <a:latin typeface="Times New Roman"/>
                <a:cs typeface="Times New Roman"/>
              </a:rPr>
              <a:t>2011. </a:t>
            </a:r>
            <a:r>
              <a:rPr sz="1800" spc="-45" dirty="0">
                <a:latin typeface="Times New Roman"/>
                <a:cs typeface="Times New Roman"/>
              </a:rPr>
              <a:t>Text </a:t>
            </a:r>
            <a:r>
              <a:rPr sz="1800" spc="-5" dirty="0">
                <a:latin typeface="Times New Roman"/>
                <a:cs typeface="Times New Roman"/>
              </a:rPr>
              <a:t>Advertising  </a:t>
            </a:r>
            <a:r>
              <a:rPr sz="1800" dirty="0">
                <a:latin typeface="Times New Roman"/>
                <a:cs typeface="Times New Roman"/>
              </a:rPr>
              <a:t>Blindness: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10" dirty="0">
                <a:latin typeface="Times New Roman"/>
                <a:cs typeface="Times New Roman"/>
              </a:rPr>
              <a:t>New </a:t>
            </a:r>
            <a:r>
              <a:rPr sz="1800" dirty="0">
                <a:latin typeface="Times New Roman"/>
                <a:cs typeface="Times New Roman"/>
              </a:rPr>
              <a:t>Banner Blindness?. </a:t>
            </a:r>
            <a:r>
              <a:rPr sz="1800" i="1" spc="-5" dirty="0">
                <a:latin typeface="Times New Roman"/>
                <a:cs typeface="Times New Roman"/>
              </a:rPr>
              <a:t>J. </a:t>
            </a:r>
            <a:r>
              <a:rPr sz="1800" i="1" dirty="0">
                <a:latin typeface="Times New Roman"/>
                <a:cs typeface="Times New Roman"/>
              </a:rPr>
              <a:t>Usability Studies </a:t>
            </a:r>
            <a:r>
              <a:rPr sz="1800" spc="5" dirty="0">
                <a:latin typeface="Times New Roman"/>
                <a:cs typeface="Times New Roman"/>
              </a:rPr>
              <a:t>6, 3, </a:t>
            </a:r>
            <a:r>
              <a:rPr sz="1800" spc="-5" dirty="0">
                <a:latin typeface="Times New Roman"/>
                <a:cs typeface="Times New Roman"/>
              </a:rPr>
              <a:t>Article </a:t>
            </a:r>
            <a:r>
              <a:rPr sz="1800" spc="5" dirty="0">
                <a:latin typeface="Times New Roman"/>
                <a:cs typeface="Times New Roman"/>
              </a:rPr>
              <a:t>12 </a:t>
            </a:r>
            <a:r>
              <a:rPr sz="1800" spc="-5" dirty="0">
                <a:latin typeface="Times New Roman"/>
                <a:cs typeface="Times New Roman"/>
              </a:rPr>
              <a:t>(May  </a:t>
            </a:r>
            <a:r>
              <a:rPr sz="1800" spc="-10" dirty="0">
                <a:latin typeface="Times New Roman"/>
                <a:cs typeface="Times New Roman"/>
              </a:rPr>
              <a:t>2011), </a:t>
            </a:r>
            <a:r>
              <a:rPr sz="1800" dirty="0">
                <a:latin typeface="Times New Roman"/>
                <a:cs typeface="Times New Roman"/>
              </a:rPr>
              <a:t>26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pages.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9951" y="4440682"/>
            <a:ext cx="6136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  <a:hlinkClick r:id="rId4"/>
              </a:rPr>
              <a:t>http://mms.businesswire.com/bwapps/mediaserver/ViewMedia?mgid=280693&amp;vid=5&amp;download=1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3672" y="4885944"/>
            <a:ext cx="8364855" cy="0"/>
          </a:xfrm>
          <a:custGeom>
            <a:avLst/>
            <a:gdLst/>
            <a:ahLst/>
            <a:cxnLst/>
            <a:rect l="l" t="t" r="r" b="b"/>
            <a:pathLst>
              <a:path w="8364855">
                <a:moveTo>
                  <a:pt x="0" y="0"/>
                </a:moveTo>
                <a:lnTo>
                  <a:pt x="836447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3335" y="93675"/>
            <a:ext cx="68433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>
                <a:solidFill>
                  <a:srgbClr val="001F5F"/>
                </a:solidFill>
              </a:rPr>
              <a:t>Składowe </a:t>
            </a:r>
            <a:r>
              <a:rPr spc="-15" dirty="0">
                <a:solidFill>
                  <a:srgbClr val="001F5F"/>
                </a:solidFill>
              </a:rPr>
              <a:t>kosztów </a:t>
            </a:r>
            <a:r>
              <a:rPr spc="5" dirty="0">
                <a:solidFill>
                  <a:srgbClr val="001F5F"/>
                </a:solidFill>
              </a:rPr>
              <a:t>realizacji</a:t>
            </a:r>
            <a:r>
              <a:rPr spc="-13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badań</a:t>
            </a:r>
          </a:p>
        </p:txBody>
      </p:sp>
      <p:sp>
        <p:nvSpPr>
          <p:cNvPr id="3" name="object 3"/>
          <p:cNvSpPr/>
          <p:nvPr/>
        </p:nvSpPr>
        <p:spPr>
          <a:xfrm>
            <a:off x="3794759" y="1346200"/>
            <a:ext cx="3619500" cy="118110"/>
          </a:xfrm>
          <a:custGeom>
            <a:avLst/>
            <a:gdLst/>
            <a:ahLst/>
            <a:cxnLst/>
            <a:rect l="l" t="t" r="r" b="b"/>
            <a:pathLst>
              <a:path w="3619500" h="118109">
                <a:moveTo>
                  <a:pt x="3569280" y="58927"/>
                </a:moveTo>
                <a:lnTo>
                  <a:pt x="3511804" y="92455"/>
                </a:lnTo>
                <a:lnTo>
                  <a:pt x="3505708" y="95885"/>
                </a:lnTo>
                <a:lnTo>
                  <a:pt x="3503675" y="103759"/>
                </a:lnTo>
                <a:lnTo>
                  <a:pt x="3507232" y="109727"/>
                </a:lnTo>
                <a:lnTo>
                  <a:pt x="3510661" y="115824"/>
                </a:lnTo>
                <a:lnTo>
                  <a:pt x="3518535" y="117855"/>
                </a:lnTo>
                <a:lnTo>
                  <a:pt x="3524504" y="114300"/>
                </a:lnTo>
                <a:lnTo>
                  <a:pt x="3597711" y="71627"/>
                </a:lnTo>
                <a:lnTo>
                  <a:pt x="3594354" y="71627"/>
                </a:lnTo>
                <a:lnTo>
                  <a:pt x="3594354" y="69850"/>
                </a:lnTo>
                <a:lnTo>
                  <a:pt x="3588004" y="69850"/>
                </a:lnTo>
                <a:lnTo>
                  <a:pt x="3569280" y="58927"/>
                </a:lnTo>
                <a:close/>
              </a:path>
              <a:path w="3619500" h="118109">
                <a:moveTo>
                  <a:pt x="3547509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547509" y="71627"/>
                </a:lnTo>
                <a:lnTo>
                  <a:pt x="3569280" y="58927"/>
                </a:lnTo>
                <a:lnTo>
                  <a:pt x="3547509" y="46227"/>
                </a:lnTo>
                <a:close/>
              </a:path>
              <a:path w="3619500" h="118109">
                <a:moveTo>
                  <a:pt x="3597711" y="46227"/>
                </a:moveTo>
                <a:lnTo>
                  <a:pt x="3594354" y="46227"/>
                </a:lnTo>
                <a:lnTo>
                  <a:pt x="3594354" y="71627"/>
                </a:lnTo>
                <a:lnTo>
                  <a:pt x="3597711" y="71627"/>
                </a:lnTo>
                <a:lnTo>
                  <a:pt x="3619499" y="58927"/>
                </a:lnTo>
                <a:lnTo>
                  <a:pt x="3597711" y="46227"/>
                </a:lnTo>
                <a:close/>
              </a:path>
              <a:path w="3619500" h="118109">
                <a:moveTo>
                  <a:pt x="3588004" y="48005"/>
                </a:moveTo>
                <a:lnTo>
                  <a:pt x="3569280" y="58927"/>
                </a:lnTo>
                <a:lnTo>
                  <a:pt x="3588004" y="69850"/>
                </a:lnTo>
                <a:lnTo>
                  <a:pt x="3588004" y="48005"/>
                </a:lnTo>
                <a:close/>
              </a:path>
              <a:path w="3619500" h="118109">
                <a:moveTo>
                  <a:pt x="3594354" y="48005"/>
                </a:moveTo>
                <a:lnTo>
                  <a:pt x="3588004" y="48005"/>
                </a:lnTo>
                <a:lnTo>
                  <a:pt x="3588004" y="69850"/>
                </a:lnTo>
                <a:lnTo>
                  <a:pt x="3594354" y="69850"/>
                </a:lnTo>
                <a:lnTo>
                  <a:pt x="3594354" y="48005"/>
                </a:lnTo>
                <a:close/>
              </a:path>
              <a:path w="3619500" h="118109">
                <a:moveTo>
                  <a:pt x="3518535" y="0"/>
                </a:moveTo>
                <a:lnTo>
                  <a:pt x="3510661" y="2032"/>
                </a:lnTo>
                <a:lnTo>
                  <a:pt x="3507232" y="8127"/>
                </a:lnTo>
                <a:lnTo>
                  <a:pt x="3503675" y="14097"/>
                </a:lnTo>
                <a:lnTo>
                  <a:pt x="3505708" y="21971"/>
                </a:lnTo>
                <a:lnTo>
                  <a:pt x="3511804" y="25400"/>
                </a:lnTo>
                <a:lnTo>
                  <a:pt x="3569280" y="58927"/>
                </a:lnTo>
                <a:lnTo>
                  <a:pt x="3588004" y="48005"/>
                </a:lnTo>
                <a:lnTo>
                  <a:pt x="3594354" y="48005"/>
                </a:lnTo>
                <a:lnTo>
                  <a:pt x="3594354" y="46227"/>
                </a:lnTo>
                <a:lnTo>
                  <a:pt x="3597711" y="46227"/>
                </a:lnTo>
                <a:lnTo>
                  <a:pt x="3524504" y="3555"/>
                </a:lnTo>
                <a:lnTo>
                  <a:pt x="3518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94759" y="2242311"/>
            <a:ext cx="3619500" cy="118110"/>
          </a:xfrm>
          <a:custGeom>
            <a:avLst/>
            <a:gdLst/>
            <a:ahLst/>
            <a:cxnLst/>
            <a:rect l="l" t="t" r="r" b="b"/>
            <a:pathLst>
              <a:path w="3619500" h="118110">
                <a:moveTo>
                  <a:pt x="3569280" y="58927"/>
                </a:moveTo>
                <a:lnTo>
                  <a:pt x="3511804" y="92455"/>
                </a:lnTo>
                <a:lnTo>
                  <a:pt x="3505708" y="95885"/>
                </a:lnTo>
                <a:lnTo>
                  <a:pt x="3503675" y="103759"/>
                </a:lnTo>
                <a:lnTo>
                  <a:pt x="3507232" y="109727"/>
                </a:lnTo>
                <a:lnTo>
                  <a:pt x="3510661" y="115824"/>
                </a:lnTo>
                <a:lnTo>
                  <a:pt x="3518535" y="117855"/>
                </a:lnTo>
                <a:lnTo>
                  <a:pt x="3524504" y="114300"/>
                </a:lnTo>
                <a:lnTo>
                  <a:pt x="3597711" y="71627"/>
                </a:lnTo>
                <a:lnTo>
                  <a:pt x="3594354" y="71627"/>
                </a:lnTo>
                <a:lnTo>
                  <a:pt x="3594354" y="69850"/>
                </a:lnTo>
                <a:lnTo>
                  <a:pt x="3588004" y="69850"/>
                </a:lnTo>
                <a:lnTo>
                  <a:pt x="3569280" y="58927"/>
                </a:lnTo>
                <a:close/>
              </a:path>
              <a:path w="3619500" h="118110">
                <a:moveTo>
                  <a:pt x="3547509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547509" y="71627"/>
                </a:lnTo>
                <a:lnTo>
                  <a:pt x="3569280" y="58927"/>
                </a:lnTo>
                <a:lnTo>
                  <a:pt x="3547509" y="46227"/>
                </a:lnTo>
                <a:close/>
              </a:path>
              <a:path w="3619500" h="118110">
                <a:moveTo>
                  <a:pt x="3597711" y="46227"/>
                </a:moveTo>
                <a:lnTo>
                  <a:pt x="3594354" y="46227"/>
                </a:lnTo>
                <a:lnTo>
                  <a:pt x="3594354" y="71627"/>
                </a:lnTo>
                <a:lnTo>
                  <a:pt x="3597711" y="71627"/>
                </a:lnTo>
                <a:lnTo>
                  <a:pt x="3619499" y="58927"/>
                </a:lnTo>
                <a:lnTo>
                  <a:pt x="3597711" y="46227"/>
                </a:lnTo>
                <a:close/>
              </a:path>
              <a:path w="3619500" h="118110">
                <a:moveTo>
                  <a:pt x="3588004" y="48005"/>
                </a:moveTo>
                <a:lnTo>
                  <a:pt x="3569280" y="58927"/>
                </a:lnTo>
                <a:lnTo>
                  <a:pt x="3588004" y="69850"/>
                </a:lnTo>
                <a:lnTo>
                  <a:pt x="3588004" y="48005"/>
                </a:lnTo>
                <a:close/>
              </a:path>
              <a:path w="3619500" h="118110">
                <a:moveTo>
                  <a:pt x="3594354" y="48005"/>
                </a:moveTo>
                <a:lnTo>
                  <a:pt x="3588004" y="48005"/>
                </a:lnTo>
                <a:lnTo>
                  <a:pt x="3588004" y="69850"/>
                </a:lnTo>
                <a:lnTo>
                  <a:pt x="3594354" y="69850"/>
                </a:lnTo>
                <a:lnTo>
                  <a:pt x="3594354" y="48005"/>
                </a:lnTo>
                <a:close/>
              </a:path>
              <a:path w="3619500" h="118110">
                <a:moveTo>
                  <a:pt x="3518535" y="0"/>
                </a:moveTo>
                <a:lnTo>
                  <a:pt x="3510661" y="2032"/>
                </a:lnTo>
                <a:lnTo>
                  <a:pt x="3507232" y="8127"/>
                </a:lnTo>
                <a:lnTo>
                  <a:pt x="3503675" y="14097"/>
                </a:lnTo>
                <a:lnTo>
                  <a:pt x="3505708" y="21971"/>
                </a:lnTo>
                <a:lnTo>
                  <a:pt x="3511804" y="25400"/>
                </a:lnTo>
                <a:lnTo>
                  <a:pt x="3569280" y="58927"/>
                </a:lnTo>
                <a:lnTo>
                  <a:pt x="3588004" y="48005"/>
                </a:lnTo>
                <a:lnTo>
                  <a:pt x="3594354" y="48005"/>
                </a:lnTo>
                <a:lnTo>
                  <a:pt x="3594354" y="46227"/>
                </a:lnTo>
                <a:lnTo>
                  <a:pt x="3597711" y="46227"/>
                </a:lnTo>
                <a:lnTo>
                  <a:pt x="3524504" y="3555"/>
                </a:lnTo>
                <a:lnTo>
                  <a:pt x="3518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9520" y="3080511"/>
            <a:ext cx="3619500" cy="118110"/>
          </a:xfrm>
          <a:custGeom>
            <a:avLst/>
            <a:gdLst/>
            <a:ahLst/>
            <a:cxnLst/>
            <a:rect l="l" t="t" r="r" b="b"/>
            <a:pathLst>
              <a:path w="3619500" h="118110">
                <a:moveTo>
                  <a:pt x="3569280" y="58927"/>
                </a:moveTo>
                <a:lnTo>
                  <a:pt x="3511804" y="92455"/>
                </a:lnTo>
                <a:lnTo>
                  <a:pt x="3505707" y="95885"/>
                </a:lnTo>
                <a:lnTo>
                  <a:pt x="3503676" y="103759"/>
                </a:lnTo>
                <a:lnTo>
                  <a:pt x="3507231" y="109727"/>
                </a:lnTo>
                <a:lnTo>
                  <a:pt x="3510660" y="115824"/>
                </a:lnTo>
                <a:lnTo>
                  <a:pt x="3518534" y="117855"/>
                </a:lnTo>
                <a:lnTo>
                  <a:pt x="3524504" y="114300"/>
                </a:lnTo>
                <a:lnTo>
                  <a:pt x="3597711" y="71627"/>
                </a:lnTo>
                <a:lnTo>
                  <a:pt x="3594480" y="71627"/>
                </a:lnTo>
                <a:lnTo>
                  <a:pt x="3594480" y="69850"/>
                </a:lnTo>
                <a:lnTo>
                  <a:pt x="3588004" y="69850"/>
                </a:lnTo>
                <a:lnTo>
                  <a:pt x="3569280" y="58927"/>
                </a:lnTo>
                <a:close/>
              </a:path>
              <a:path w="3619500" h="118110">
                <a:moveTo>
                  <a:pt x="3547509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547509" y="71627"/>
                </a:lnTo>
                <a:lnTo>
                  <a:pt x="3569280" y="58927"/>
                </a:lnTo>
                <a:lnTo>
                  <a:pt x="3547509" y="46227"/>
                </a:lnTo>
                <a:close/>
              </a:path>
              <a:path w="3619500" h="118110">
                <a:moveTo>
                  <a:pt x="3597711" y="46227"/>
                </a:moveTo>
                <a:lnTo>
                  <a:pt x="3594480" y="46227"/>
                </a:lnTo>
                <a:lnTo>
                  <a:pt x="3594480" y="71627"/>
                </a:lnTo>
                <a:lnTo>
                  <a:pt x="3597711" y="71627"/>
                </a:lnTo>
                <a:lnTo>
                  <a:pt x="3619500" y="58927"/>
                </a:lnTo>
                <a:lnTo>
                  <a:pt x="3597711" y="46227"/>
                </a:lnTo>
                <a:close/>
              </a:path>
              <a:path w="3619500" h="118110">
                <a:moveTo>
                  <a:pt x="3588004" y="48005"/>
                </a:moveTo>
                <a:lnTo>
                  <a:pt x="3569280" y="58927"/>
                </a:lnTo>
                <a:lnTo>
                  <a:pt x="3588004" y="69850"/>
                </a:lnTo>
                <a:lnTo>
                  <a:pt x="3588004" y="48005"/>
                </a:lnTo>
                <a:close/>
              </a:path>
              <a:path w="3619500" h="118110">
                <a:moveTo>
                  <a:pt x="3594480" y="48005"/>
                </a:moveTo>
                <a:lnTo>
                  <a:pt x="3588004" y="48005"/>
                </a:lnTo>
                <a:lnTo>
                  <a:pt x="3588004" y="69850"/>
                </a:lnTo>
                <a:lnTo>
                  <a:pt x="3594480" y="69850"/>
                </a:lnTo>
                <a:lnTo>
                  <a:pt x="3594480" y="48005"/>
                </a:lnTo>
                <a:close/>
              </a:path>
              <a:path w="3619500" h="118110">
                <a:moveTo>
                  <a:pt x="3518534" y="0"/>
                </a:moveTo>
                <a:lnTo>
                  <a:pt x="3510660" y="2032"/>
                </a:lnTo>
                <a:lnTo>
                  <a:pt x="3507231" y="8127"/>
                </a:lnTo>
                <a:lnTo>
                  <a:pt x="3503676" y="14097"/>
                </a:lnTo>
                <a:lnTo>
                  <a:pt x="3505707" y="21971"/>
                </a:lnTo>
                <a:lnTo>
                  <a:pt x="3511804" y="25400"/>
                </a:lnTo>
                <a:lnTo>
                  <a:pt x="3569280" y="58927"/>
                </a:lnTo>
                <a:lnTo>
                  <a:pt x="3588004" y="48005"/>
                </a:lnTo>
                <a:lnTo>
                  <a:pt x="3594480" y="48005"/>
                </a:lnTo>
                <a:lnTo>
                  <a:pt x="3594480" y="46227"/>
                </a:lnTo>
                <a:lnTo>
                  <a:pt x="3597711" y="46227"/>
                </a:lnTo>
                <a:lnTo>
                  <a:pt x="3524504" y="3555"/>
                </a:lnTo>
                <a:lnTo>
                  <a:pt x="3518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0376" y="4004055"/>
            <a:ext cx="3619500" cy="118110"/>
          </a:xfrm>
          <a:custGeom>
            <a:avLst/>
            <a:gdLst/>
            <a:ahLst/>
            <a:cxnLst/>
            <a:rect l="l" t="t" r="r" b="b"/>
            <a:pathLst>
              <a:path w="3619500" h="118110">
                <a:moveTo>
                  <a:pt x="3569280" y="58928"/>
                </a:moveTo>
                <a:lnTo>
                  <a:pt x="3511804" y="92456"/>
                </a:lnTo>
                <a:lnTo>
                  <a:pt x="3505707" y="95885"/>
                </a:lnTo>
                <a:lnTo>
                  <a:pt x="3503676" y="103759"/>
                </a:lnTo>
                <a:lnTo>
                  <a:pt x="3507231" y="109728"/>
                </a:lnTo>
                <a:lnTo>
                  <a:pt x="3510660" y="115824"/>
                </a:lnTo>
                <a:lnTo>
                  <a:pt x="3518534" y="117856"/>
                </a:lnTo>
                <a:lnTo>
                  <a:pt x="3524504" y="114300"/>
                </a:lnTo>
                <a:lnTo>
                  <a:pt x="3597711" y="71628"/>
                </a:lnTo>
                <a:lnTo>
                  <a:pt x="3594480" y="71628"/>
                </a:lnTo>
                <a:lnTo>
                  <a:pt x="3594480" y="69850"/>
                </a:lnTo>
                <a:lnTo>
                  <a:pt x="3588004" y="69850"/>
                </a:lnTo>
                <a:lnTo>
                  <a:pt x="3569280" y="58928"/>
                </a:lnTo>
                <a:close/>
              </a:path>
              <a:path w="3619500" h="118110">
                <a:moveTo>
                  <a:pt x="3547509" y="46228"/>
                </a:moveTo>
                <a:lnTo>
                  <a:pt x="0" y="46228"/>
                </a:lnTo>
                <a:lnTo>
                  <a:pt x="0" y="71628"/>
                </a:lnTo>
                <a:lnTo>
                  <a:pt x="3547509" y="71628"/>
                </a:lnTo>
                <a:lnTo>
                  <a:pt x="3569280" y="58928"/>
                </a:lnTo>
                <a:lnTo>
                  <a:pt x="3547509" y="46228"/>
                </a:lnTo>
                <a:close/>
              </a:path>
              <a:path w="3619500" h="118110">
                <a:moveTo>
                  <a:pt x="3597711" y="46228"/>
                </a:moveTo>
                <a:lnTo>
                  <a:pt x="3594480" y="46228"/>
                </a:lnTo>
                <a:lnTo>
                  <a:pt x="3594480" y="71628"/>
                </a:lnTo>
                <a:lnTo>
                  <a:pt x="3597711" y="71628"/>
                </a:lnTo>
                <a:lnTo>
                  <a:pt x="3619500" y="58928"/>
                </a:lnTo>
                <a:lnTo>
                  <a:pt x="3597711" y="46228"/>
                </a:lnTo>
                <a:close/>
              </a:path>
              <a:path w="3619500" h="118110">
                <a:moveTo>
                  <a:pt x="3588004" y="48006"/>
                </a:moveTo>
                <a:lnTo>
                  <a:pt x="3569280" y="58928"/>
                </a:lnTo>
                <a:lnTo>
                  <a:pt x="3588004" y="69850"/>
                </a:lnTo>
                <a:lnTo>
                  <a:pt x="3588004" y="48006"/>
                </a:lnTo>
                <a:close/>
              </a:path>
              <a:path w="3619500" h="118110">
                <a:moveTo>
                  <a:pt x="3594480" y="48006"/>
                </a:moveTo>
                <a:lnTo>
                  <a:pt x="3588004" y="48006"/>
                </a:lnTo>
                <a:lnTo>
                  <a:pt x="3588004" y="69850"/>
                </a:lnTo>
                <a:lnTo>
                  <a:pt x="3594480" y="69850"/>
                </a:lnTo>
                <a:lnTo>
                  <a:pt x="3594480" y="48006"/>
                </a:lnTo>
                <a:close/>
              </a:path>
              <a:path w="3619500" h="118110">
                <a:moveTo>
                  <a:pt x="3518534" y="0"/>
                </a:moveTo>
                <a:lnTo>
                  <a:pt x="3510660" y="2032"/>
                </a:lnTo>
                <a:lnTo>
                  <a:pt x="3507231" y="8128"/>
                </a:lnTo>
                <a:lnTo>
                  <a:pt x="3503676" y="14097"/>
                </a:lnTo>
                <a:lnTo>
                  <a:pt x="3505707" y="21971"/>
                </a:lnTo>
                <a:lnTo>
                  <a:pt x="3511804" y="25400"/>
                </a:lnTo>
                <a:lnTo>
                  <a:pt x="3569280" y="58928"/>
                </a:lnTo>
                <a:lnTo>
                  <a:pt x="3588004" y="48006"/>
                </a:lnTo>
                <a:lnTo>
                  <a:pt x="3594480" y="48006"/>
                </a:lnTo>
                <a:lnTo>
                  <a:pt x="3594480" y="46228"/>
                </a:lnTo>
                <a:lnTo>
                  <a:pt x="3597711" y="46228"/>
                </a:lnTo>
                <a:lnTo>
                  <a:pt x="3524504" y="3556"/>
                </a:lnTo>
                <a:lnTo>
                  <a:pt x="3518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0376" y="4851400"/>
            <a:ext cx="3619500" cy="118110"/>
          </a:xfrm>
          <a:custGeom>
            <a:avLst/>
            <a:gdLst/>
            <a:ahLst/>
            <a:cxnLst/>
            <a:rect l="l" t="t" r="r" b="b"/>
            <a:pathLst>
              <a:path w="3619500" h="118110">
                <a:moveTo>
                  <a:pt x="3569280" y="58927"/>
                </a:moveTo>
                <a:lnTo>
                  <a:pt x="3511804" y="92456"/>
                </a:lnTo>
                <a:lnTo>
                  <a:pt x="3505707" y="95885"/>
                </a:lnTo>
                <a:lnTo>
                  <a:pt x="3503676" y="103758"/>
                </a:lnTo>
                <a:lnTo>
                  <a:pt x="3507231" y="109727"/>
                </a:lnTo>
                <a:lnTo>
                  <a:pt x="3510660" y="115824"/>
                </a:lnTo>
                <a:lnTo>
                  <a:pt x="3518534" y="117856"/>
                </a:lnTo>
                <a:lnTo>
                  <a:pt x="3524504" y="114300"/>
                </a:lnTo>
                <a:lnTo>
                  <a:pt x="3597711" y="71627"/>
                </a:lnTo>
                <a:lnTo>
                  <a:pt x="3594480" y="71627"/>
                </a:lnTo>
                <a:lnTo>
                  <a:pt x="3594480" y="69850"/>
                </a:lnTo>
                <a:lnTo>
                  <a:pt x="3588004" y="69850"/>
                </a:lnTo>
                <a:lnTo>
                  <a:pt x="3569280" y="58927"/>
                </a:lnTo>
                <a:close/>
              </a:path>
              <a:path w="3619500" h="118110">
                <a:moveTo>
                  <a:pt x="3547509" y="46227"/>
                </a:moveTo>
                <a:lnTo>
                  <a:pt x="0" y="46227"/>
                </a:lnTo>
                <a:lnTo>
                  <a:pt x="0" y="71627"/>
                </a:lnTo>
                <a:lnTo>
                  <a:pt x="3547509" y="71627"/>
                </a:lnTo>
                <a:lnTo>
                  <a:pt x="3569280" y="58927"/>
                </a:lnTo>
                <a:lnTo>
                  <a:pt x="3547509" y="46227"/>
                </a:lnTo>
                <a:close/>
              </a:path>
              <a:path w="3619500" h="118110">
                <a:moveTo>
                  <a:pt x="3597711" y="46227"/>
                </a:moveTo>
                <a:lnTo>
                  <a:pt x="3594480" y="46227"/>
                </a:lnTo>
                <a:lnTo>
                  <a:pt x="3594480" y="71627"/>
                </a:lnTo>
                <a:lnTo>
                  <a:pt x="3597711" y="71627"/>
                </a:lnTo>
                <a:lnTo>
                  <a:pt x="3619500" y="58927"/>
                </a:lnTo>
                <a:lnTo>
                  <a:pt x="3597711" y="46227"/>
                </a:lnTo>
                <a:close/>
              </a:path>
              <a:path w="3619500" h="118110">
                <a:moveTo>
                  <a:pt x="3588004" y="48006"/>
                </a:moveTo>
                <a:lnTo>
                  <a:pt x="3569280" y="58927"/>
                </a:lnTo>
                <a:lnTo>
                  <a:pt x="3588004" y="69850"/>
                </a:lnTo>
                <a:lnTo>
                  <a:pt x="3588004" y="48006"/>
                </a:lnTo>
                <a:close/>
              </a:path>
              <a:path w="3619500" h="118110">
                <a:moveTo>
                  <a:pt x="3594480" y="48006"/>
                </a:moveTo>
                <a:lnTo>
                  <a:pt x="3588004" y="48006"/>
                </a:lnTo>
                <a:lnTo>
                  <a:pt x="3588004" y="69850"/>
                </a:lnTo>
                <a:lnTo>
                  <a:pt x="3594480" y="69850"/>
                </a:lnTo>
                <a:lnTo>
                  <a:pt x="3594480" y="48006"/>
                </a:lnTo>
                <a:close/>
              </a:path>
              <a:path w="3619500" h="118110">
                <a:moveTo>
                  <a:pt x="3518534" y="0"/>
                </a:moveTo>
                <a:lnTo>
                  <a:pt x="3510660" y="2031"/>
                </a:lnTo>
                <a:lnTo>
                  <a:pt x="3507231" y="8127"/>
                </a:lnTo>
                <a:lnTo>
                  <a:pt x="3503676" y="14097"/>
                </a:lnTo>
                <a:lnTo>
                  <a:pt x="3505707" y="21970"/>
                </a:lnTo>
                <a:lnTo>
                  <a:pt x="3511804" y="25400"/>
                </a:lnTo>
                <a:lnTo>
                  <a:pt x="3569280" y="58927"/>
                </a:lnTo>
                <a:lnTo>
                  <a:pt x="3588004" y="48006"/>
                </a:lnTo>
                <a:lnTo>
                  <a:pt x="3594480" y="48006"/>
                </a:lnTo>
                <a:lnTo>
                  <a:pt x="3594480" y="46227"/>
                </a:lnTo>
                <a:lnTo>
                  <a:pt x="3597711" y="46227"/>
                </a:lnTo>
                <a:lnTo>
                  <a:pt x="3524504" y="3556"/>
                </a:lnTo>
                <a:lnTo>
                  <a:pt x="3518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9868" y="1325873"/>
          <a:ext cx="6366510" cy="314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2379">
                <a:tc>
                  <a:txBody>
                    <a:bodyPr/>
                    <a:lstStyle/>
                    <a:p>
                      <a:pPr marL="600075">
                        <a:lnSpc>
                          <a:spcPts val="1755"/>
                        </a:lnSpc>
                      </a:pPr>
                      <a:r>
                        <a:rPr sz="1600" spc="-1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Precyzja</a:t>
                      </a:r>
                      <a:r>
                        <a:rPr sz="1600" spc="4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pomiaru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Hz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3876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60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250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500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022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1250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Hz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930">
                <a:tc>
                  <a:txBody>
                    <a:bodyPr/>
                    <a:lstStyle/>
                    <a:p>
                      <a:pPr marR="340995" algn="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600" spc="-1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Liczba</a:t>
                      </a:r>
                      <a:r>
                        <a:rPr sz="1600" spc="-5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badanych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22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12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5720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6200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88">
                <a:tc>
                  <a:txBody>
                    <a:bodyPr/>
                    <a:lstStyle/>
                    <a:p>
                      <a:pPr marR="36004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Specyfika</a:t>
                      </a:r>
                      <a:r>
                        <a:rPr sz="1600" spc="-6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grupy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1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5405" marB="0"/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R="61594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920">
                <a:tc>
                  <a:txBody>
                    <a:bodyPr/>
                    <a:lstStyle/>
                    <a:p>
                      <a:pPr marR="370840" algn="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600" spc="-10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Złożoność</a:t>
                      </a:r>
                      <a:r>
                        <a:rPr sz="1600" spc="3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solidFill>
                            <a:srgbClr val="FF6600"/>
                          </a:solidFill>
                          <a:latin typeface="Times New Roman"/>
                          <a:cs typeface="Times New Roman"/>
                        </a:rPr>
                        <a:t>eksperymentu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95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  <a:spcBef>
                          <a:spcPts val="6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R="131445" algn="ctr">
                        <a:lnSpc>
                          <a:spcPts val="1425"/>
                        </a:lnSpc>
                        <a:spcBef>
                          <a:spcPts val="5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ts val="1425"/>
                        </a:lnSpc>
                        <a:spcBef>
                          <a:spcPts val="5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R="774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984375" y="4819853"/>
            <a:ext cx="11176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F6600"/>
                </a:solidFill>
                <a:latin typeface="Times New Roman"/>
                <a:cs typeface="Times New Roman"/>
              </a:rPr>
              <a:t>Zakres</a:t>
            </a:r>
            <a:r>
              <a:rPr sz="1600" spc="-55" dirty="0">
                <a:solidFill>
                  <a:srgbClr val="FF66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6600"/>
                </a:solidFill>
                <a:latin typeface="Times New Roman"/>
                <a:cs typeface="Times New Roman"/>
              </a:rPr>
              <a:t>analiz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7282" y="5123433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7763" y="5117083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7641" y="5117083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9670" y="507745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1448" y="507745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275" y="173481"/>
            <a:ext cx="29737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666699"/>
                </a:solidFill>
              </a:rPr>
              <a:t>P</a:t>
            </a:r>
            <a:r>
              <a:rPr spc="5" dirty="0">
                <a:solidFill>
                  <a:srgbClr val="666699"/>
                </a:solidFill>
              </a:rPr>
              <a:t>od</a:t>
            </a:r>
            <a:r>
              <a:rPr spc="-15" dirty="0">
                <a:solidFill>
                  <a:srgbClr val="666699"/>
                </a:solidFill>
              </a:rPr>
              <a:t>s</a:t>
            </a:r>
            <a:r>
              <a:rPr spc="5" dirty="0">
                <a:solidFill>
                  <a:srgbClr val="666699"/>
                </a:solidFill>
              </a:rPr>
              <a:t>umo</a:t>
            </a:r>
            <a:r>
              <a:rPr spc="-10" dirty="0">
                <a:solidFill>
                  <a:srgbClr val="666699"/>
                </a:solidFill>
              </a:rPr>
              <a:t>w</a:t>
            </a:r>
            <a:r>
              <a:rPr dirty="0">
                <a:solidFill>
                  <a:srgbClr val="666699"/>
                </a:solidFill>
              </a:rPr>
              <a:t>anie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017" y="864235"/>
            <a:ext cx="8183245" cy="539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Stosowalność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ocenie użyteczności serwisów internetowych </a:t>
            </a:r>
            <a:r>
              <a:rPr sz="1600" spc="5" dirty="0">
                <a:latin typeface="Arial"/>
                <a:cs typeface="Arial"/>
              </a:rPr>
              <a:t>mają </a:t>
            </a:r>
            <a:r>
              <a:rPr sz="1600" dirty="0">
                <a:latin typeface="Arial"/>
                <a:cs typeface="Arial"/>
              </a:rPr>
              <a:t>metody </a:t>
            </a:r>
            <a:r>
              <a:rPr sz="1600" spc="-10" dirty="0">
                <a:latin typeface="Arial"/>
                <a:cs typeface="Arial"/>
              </a:rPr>
              <a:t>zawierające  rozbudowane </a:t>
            </a:r>
            <a:r>
              <a:rPr sz="1600" spc="-5" dirty="0">
                <a:latin typeface="Arial"/>
                <a:cs typeface="Arial"/>
              </a:rPr>
              <a:t>charakterystyki dotyczące </a:t>
            </a:r>
            <a:r>
              <a:rPr sz="1600" dirty="0">
                <a:latin typeface="Arial"/>
                <a:cs typeface="Arial"/>
              </a:rPr>
              <a:t>jakości informacyjnej </a:t>
            </a:r>
            <a:r>
              <a:rPr sz="1600" spc="-5" dirty="0">
                <a:latin typeface="Arial"/>
                <a:cs typeface="Arial"/>
              </a:rPr>
              <a:t>np. </a:t>
            </a:r>
            <a:r>
              <a:rPr sz="1600" spc="15" dirty="0">
                <a:latin typeface="Arial"/>
                <a:cs typeface="Arial"/>
              </a:rPr>
              <a:t>Web </a:t>
            </a:r>
            <a:r>
              <a:rPr sz="1600" dirty="0">
                <a:latin typeface="Arial"/>
                <a:cs typeface="Arial"/>
              </a:rPr>
              <a:t>Portal Site  Quality i </a:t>
            </a:r>
            <a:r>
              <a:rPr sz="1600" spc="5" dirty="0">
                <a:latin typeface="Arial"/>
                <a:cs typeface="Arial"/>
              </a:rPr>
              <a:t>Website </a:t>
            </a:r>
            <a:r>
              <a:rPr sz="1600" dirty="0">
                <a:latin typeface="Arial"/>
                <a:cs typeface="Arial"/>
              </a:rPr>
              <a:t>Evaluation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Questionnaire.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1466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Metody eQual, </a:t>
            </a:r>
            <a:r>
              <a:rPr sz="1600" dirty="0">
                <a:latin typeface="Arial"/>
                <a:cs typeface="Arial"/>
              </a:rPr>
              <a:t>Ahn i SiteQual </a:t>
            </a:r>
            <a:r>
              <a:rPr sz="1600" spc="-5" dirty="0">
                <a:latin typeface="Arial"/>
                <a:cs typeface="Arial"/>
              </a:rPr>
              <a:t>posiadają </a:t>
            </a:r>
            <a:r>
              <a:rPr sz="1600" spc="-10" dirty="0">
                <a:latin typeface="Arial"/>
                <a:cs typeface="Arial"/>
              </a:rPr>
              <a:t>rozbudowane </a:t>
            </a:r>
            <a:r>
              <a:rPr sz="1600" spc="-5" dirty="0">
                <a:latin typeface="Arial"/>
                <a:cs typeface="Arial"/>
              </a:rPr>
              <a:t>kryteria dotyczące </a:t>
            </a:r>
            <a:r>
              <a:rPr sz="1600" dirty="0">
                <a:latin typeface="Arial"/>
                <a:cs typeface="Arial"/>
              </a:rPr>
              <a:t>jakości  informacji. </a:t>
            </a:r>
            <a:r>
              <a:rPr sz="1600" spc="10" dirty="0">
                <a:latin typeface="Arial"/>
                <a:cs typeface="Arial"/>
              </a:rPr>
              <a:t>W </a:t>
            </a:r>
            <a:r>
              <a:rPr sz="1600" dirty="0">
                <a:latin typeface="Arial"/>
                <a:cs typeface="Arial"/>
              </a:rPr>
              <a:t>metodzie Ahn do oceny jakości informacji </a:t>
            </a:r>
            <a:r>
              <a:rPr sz="1600" spc="-5" dirty="0">
                <a:latin typeface="Arial"/>
                <a:cs typeface="Arial"/>
              </a:rPr>
              <a:t>przeznaczona </a:t>
            </a:r>
            <a:r>
              <a:rPr sz="1600" dirty="0">
                <a:latin typeface="Arial"/>
                <a:cs typeface="Arial"/>
              </a:rPr>
              <a:t>jest </a:t>
            </a:r>
            <a:r>
              <a:rPr sz="1600" spc="5" dirty="0">
                <a:latin typeface="Arial"/>
                <a:cs typeface="Arial"/>
              </a:rPr>
              <a:t>1 z 3  </a:t>
            </a:r>
            <a:r>
              <a:rPr sz="1600" spc="-10" dirty="0">
                <a:latin typeface="Arial"/>
                <a:cs typeface="Arial"/>
              </a:rPr>
              <a:t>podstawowych </a:t>
            </a:r>
            <a:r>
              <a:rPr sz="1600" spc="-5" dirty="0">
                <a:latin typeface="Arial"/>
                <a:cs typeface="Arial"/>
              </a:rPr>
              <a:t>charakterystyk </a:t>
            </a:r>
            <a:r>
              <a:rPr sz="1600" dirty="0">
                <a:latin typeface="Arial"/>
                <a:cs typeface="Arial"/>
              </a:rPr>
              <a:t>jakości (jest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około </a:t>
            </a:r>
            <a:r>
              <a:rPr sz="1600" dirty="0">
                <a:latin typeface="Arial"/>
                <a:cs typeface="Arial"/>
              </a:rPr>
              <a:t>1/3 </a:t>
            </a:r>
            <a:r>
              <a:rPr sz="1600" spc="-10" dirty="0">
                <a:latin typeface="Arial"/>
                <a:cs typeface="Arial"/>
              </a:rPr>
              <a:t>kryteriów). </a:t>
            </a:r>
            <a:r>
              <a:rPr sz="1600" spc="-5" dirty="0">
                <a:latin typeface="Arial"/>
                <a:cs typeface="Arial"/>
              </a:rPr>
              <a:t>Jeżeli zaś chodzi </a:t>
            </a:r>
            <a:r>
              <a:rPr sz="1600" dirty="0">
                <a:latin typeface="Arial"/>
                <a:cs typeface="Arial"/>
              </a:rPr>
              <a:t>o  metodę SiteQual,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jednym </a:t>
            </a:r>
            <a:r>
              <a:rPr sz="1600" dirty="0">
                <a:latin typeface="Arial"/>
                <a:cs typeface="Arial"/>
              </a:rPr>
              <a:t>z </a:t>
            </a:r>
            <a:r>
              <a:rPr sz="1600" spc="-10" dirty="0">
                <a:latin typeface="Arial"/>
                <a:cs typeface="Arial"/>
              </a:rPr>
              <a:t>dwóch </a:t>
            </a:r>
            <a:r>
              <a:rPr sz="1600" dirty="0">
                <a:latin typeface="Arial"/>
                <a:cs typeface="Arial"/>
              </a:rPr>
              <a:t>modeli, </a:t>
            </a:r>
            <a:r>
              <a:rPr sz="1600" spc="-5" dirty="0">
                <a:latin typeface="Arial"/>
                <a:cs typeface="Arial"/>
              </a:rPr>
              <a:t>na </a:t>
            </a:r>
            <a:r>
              <a:rPr sz="1600" dirty="0">
                <a:latin typeface="Arial"/>
                <a:cs typeface="Arial"/>
              </a:rPr>
              <a:t>których </a:t>
            </a:r>
            <a:r>
              <a:rPr sz="1600" spc="-5" dirty="0">
                <a:latin typeface="Arial"/>
                <a:cs typeface="Arial"/>
              </a:rPr>
              <a:t>została ona oparta, był </a:t>
            </a:r>
            <a:r>
              <a:rPr sz="1600" dirty="0">
                <a:latin typeface="Arial"/>
                <a:cs typeface="Arial"/>
              </a:rPr>
              <a:t>model  Data </a:t>
            </a:r>
            <a:r>
              <a:rPr sz="1600" spc="-15" dirty="0">
                <a:latin typeface="Arial"/>
                <a:cs typeface="Arial"/>
              </a:rPr>
              <a:t>Quality, </a:t>
            </a:r>
            <a:r>
              <a:rPr sz="1600" dirty="0">
                <a:latin typeface="Arial"/>
                <a:cs typeface="Arial"/>
              </a:rPr>
              <a:t>opisujący jakość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informacji.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60579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Stosowalność </a:t>
            </a:r>
            <a:r>
              <a:rPr sz="1600" dirty="0">
                <a:latin typeface="Arial"/>
                <a:cs typeface="Arial"/>
              </a:rPr>
              <a:t>modelu </a:t>
            </a:r>
            <a:r>
              <a:rPr sz="1600" spc="-5" dirty="0">
                <a:latin typeface="Arial"/>
                <a:cs typeface="Arial"/>
              </a:rPr>
              <a:t>eQual wynika </a:t>
            </a:r>
            <a:r>
              <a:rPr sz="1600" spc="5" dirty="0">
                <a:latin typeface="Arial"/>
                <a:cs typeface="Arial"/>
              </a:rPr>
              <a:t>z </a:t>
            </a:r>
            <a:r>
              <a:rPr sz="1600" dirty="0">
                <a:latin typeface="Arial"/>
                <a:cs typeface="Arial"/>
              </a:rPr>
              <a:t>faktu, </a:t>
            </a:r>
            <a:r>
              <a:rPr sz="1600" spc="-5" dirty="0">
                <a:latin typeface="Arial"/>
                <a:cs typeface="Arial"/>
              </a:rPr>
              <a:t>że </a:t>
            </a:r>
            <a:r>
              <a:rPr sz="1600" spc="-10" dirty="0">
                <a:latin typeface="Arial"/>
                <a:cs typeface="Arial"/>
              </a:rPr>
              <a:t>zawiera 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10" dirty="0">
                <a:latin typeface="Arial"/>
                <a:cs typeface="Arial"/>
              </a:rPr>
              <a:t>rozbudowane </a:t>
            </a:r>
            <a:r>
              <a:rPr sz="1600" spc="-5" dirty="0">
                <a:latin typeface="Arial"/>
                <a:cs typeface="Arial"/>
              </a:rPr>
              <a:t>kryteria  </a:t>
            </a:r>
            <a:r>
              <a:rPr sz="1600" dirty="0">
                <a:latin typeface="Arial"/>
                <a:cs typeface="Arial"/>
              </a:rPr>
              <a:t>jakości informacji </a:t>
            </a:r>
            <a:r>
              <a:rPr sz="1600" spc="-5" dirty="0">
                <a:latin typeface="Arial"/>
                <a:cs typeface="Arial"/>
              </a:rPr>
              <a:t>oraz charakteryzuje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5" dirty="0">
                <a:latin typeface="Arial"/>
                <a:cs typeface="Arial"/>
              </a:rPr>
              <a:t>szeroką uniwersalnością. </a:t>
            </a:r>
            <a:r>
              <a:rPr sz="1600" dirty="0">
                <a:latin typeface="Arial"/>
                <a:cs typeface="Arial"/>
              </a:rPr>
              <a:t>Ponadto </a:t>
            </a:r>
            <a:r>
              <a:rPr sz="1600" spc="-5" dirty="0">
                <a:latin typeface="Arial"/>
                <a:cs typeface="Arial"/>
              </a:rPr>
              <a:t>jego  stosowalność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ocenie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portali internetowych została </a:t>
            </a:r>
            <a:r>
              <a:rPr sz="1600" dirty="0">
                <a:latin typeface="Arial"/>
                <a:cs typeface="Arial"/>
              </a:rPr>
              <a:t>już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zweryfikowana.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831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Metoda </a:t>
            </a:r>
            <a:r>
              <a:rPr sz="1600" dirty="0">
                <a:latin typeface="Arial"/>
                <a:cs typeface="Arial"/>
              </a:rPr>
              <a:t>SERVQUAL jest </a:t>
            </a:r>
            <a:r>
              <a:rPr sz="1600" spc="-5" dirty="0">
                <a:latin typeface="Arial"/>
                <a:cs typeface="Arial"/>
              </a:rPr>
              <a:t>przystosowana do oceny </a:t>
            </a:r>
            <a:r>
              <a:rPr sz="1600" dirty="0">
                <a:latin typeface="Arial"/>
                <a:cs typeface="Arial"/>
              </a:rPr>
              <a:t>usług </a:t>
            </a:r>
            <a:r>
              <a:rPr sz="1600" spc="-5" dirty="0">
                <a:latin typeface="Arial"/>
                <a:cs typeface="Arial"/>
              </a:rPr>
              <a:t>świadczonych „offline”.  </a:t>
            </a:r>
            <a:r>
              <a:rPr sz="1600" spc="-10" dirty="0">
                <a:latin typeface="Arial"/>
                <a:cs typeface="Arial"/>
              </a:rPr>
              <a:t>Utworzona </a:t>
            </a:r>
            <a:r>
              <a:rPr sz="1600" spc="-5" dirty="0">
                <a:latin typeface="Arial"/>
                <a:cs typeface="Arial"/>
              </a:rPr>
              <a:t>na </a:t>
            </a:r>
            <a:r>
              <a:rPr sz="1600" dirty="0">
                <a:latin typeface="Arial"/>
                <a:cs typeface="Arial"/>
              </a:rPr>
              <a:t>jej </a:t>
            </a:r>
            <a:r>
              <a:rPr sz="1600" spc="-5" dirty="0">
                <a:latin typeface="Arial"/>
                <a:cs typeface="Arial"/>
              </a:rPr>
              <a:t>podstawie para </a:t>
            </a:r>
            <a:r>
              <a:rPr sz="1600" spc="5" dirty="0">
                <a:latin typeface="Arial"/>
                <a:cs typeface="Arial"/>
              </a:rPr>
              <a:t>metod </a:t>
            </a:r>
            <a:r>
              <a:rPr sz="1600" dirty="0">
                <a:latin typeface="Arial"/>
                <a:cs typeface="Arial"/>
              </a:rPr>
              <a:t>E-S-Qual i E-RecS-Qual </a:t>
            </a:r>
            <a:r>
              <a:rPr sz="1600" spc="-10" dirty="0">
                <a:latin typeface="Arial"/>
                <a:cs typeface="Arial"/>
              </a:rPr>
              <a:t>zawiera </a:t>
            </a:r>
            <a:r>
              <a:rPr sz="1600" spc="-5" dirty="0">
                <a:latin typeface="Arial"/>
                <a:cs typeface="Arial"/>
              </a:rPr>
              <a:t>kryteria  pozwalające oceniać </a:t>
            </a:r>
            <a:r>
              <a:rPr sz="1600" dirty="0">
                <a:latin typeface="Arial"/>
                <a:cs typeface="Arial"/>
              </a:rPr>
              <a:t>tylko jakość </a:t>
            </a:r>
            <a:r>
              <a:rPr sz="1600" spc="-5" dirty="0">
                <a:latin typeface="Arial"/>
                <a:cs typeface="Arial"/>
              </a:rPr>
              <a:t>serwisów usługowych, np. bankowości elektronicznej  </a:t>
            </a:r>
            <a:r>
              <a:rPr sz="1600" dirty="0">
                <a:latin typeface="Arial"/>
                <a:cs typeface="Arial"/>
              </a:rPr>
              <a:t>czy też sklepów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internetowych.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99085" marR="52260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Metody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pełni sformułowane </a:t>
            </a:r>
            <a:r>
              <a:rPr sz="1600" dirty="0">
                <a:latin typeface="Arial"/>
                <a:cs typeface="Arial"/>
              </a:rPr>
              <a:t>i kompletne, które </a:t>
            </a:r>
            <a:r>
              <a:rPr sz="1600" spc="-5" dirty="0">
                <a:latin typeface="Arial"/>
                <a:cs typeface="Arial"/>
              </a:rPr>
              <a:t>charakteryzują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5" dirty="0">
                <a:latin typeface="Arial"/>
                <a:cs typeface="Arial"/>
              </a:rPr>
              <a:t>wysoką  stosowalnością </a:t>
            </a:r>
            <a:r>
              <a:rPr sz="1600" spc="5" dirty="0">
                <a:latin typeface="Arial"/>
                <a:cs typeface="Arial"/>
              </a:rPr>
              <a:t>w </a:t>
            </a:r>
            <a:r>
              <a:rPr sz="1600" spc="-5" dirty="0">
                <a:latin typeface="Arial"/>
                <a:cs typeface="Arial"/>
              </a:rPr>
              <a:t>ocenie </a:t>
            </a:r>
            <a:r>
              <a:rPr sz="1600" dirty="0">
                <a:latin typeface="Arial"/>
                <a:cs typeface="Arial"/>
              </a:rPr>
              <a:t>jakości </a:t>
            </a:r>
            <a:r>
              <a:rPr sz="1600" spc="-5" dirty="0">
                <a:latin typeface="Arial"/>
                <a:cs typeface="Arial"/>
              </a:rPr>
              <a:t>serwisów internetowych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eQual, </a:t>
            </a:r>
            <a:r>
              <a:rPr sz="1600" dirty="0">
                <a:latin typeface="Arial"/>
                <a:cs typeface="Arial"/>
              </a:rPr>
              <a:t>Ahn, SiteQual,  Website Evaluation Questionnaire oraz </a:t>
            </a:r>
            <a:r>
              <a:rPr sz="1600" spc="15" dirty="0">
                <a:latin typeface="Arial"/>
                <a:cs typeface="Arial"/>
              </a:rPr>
              <a:t>Web </a:t>
            </a:r>
            <a:r>
              <a:rPr sz="1600" dirty="0">
                <a:latin typeface="Arial"/>
                <a:cs typeface="Arial"/>
              </a:rPr>
              <a:t>Portal </a:t>
            </a:r>
            <a:r>
              <a:rPr sz="1600" spc="5" dirty="0">
                <a:latin typeface="Arial"/>
                <a:cs typeface="Arial"/>
              </a:rPr>
              <a:t>Site</a:t>
            </a:r>
            <a:r>
              <a:rPr sz="1600" spc="-30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Quality.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5929" y="2803651"/>
            <a:ext cx="30086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Dziękuję </a:t>
            </a:r>
            <a:r>
              <a:rPr spc="5" dirty="0">
                <a:solidFill>
                  <a:srgbClr val="000000"/>
                </a:solidFill>
                <a:latin typeface="Arial"/>
                <a:cs typeface="Arial"/>
              </a:rPr>
              <a:t>za</a:t>
            </a:r>
            <a:r>
              <a:rPr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uwagę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12073</Words>
  <Application>Microsoft Office PowerPoint</Application>
  <PresentationFormat>Pokaz na ekranie (4:3)</PresentationFormat>
  <Paragraphs>936</Paragraphs>
  <Slides>97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97</vt:i4>
      </vt:variant>
    </vt:vector>
  </HeadingPairs>
  <TitlesOfParts>
    <vt:vector size="103" baseType="lpstr">
      <vt:lpstr>Arial</vt:lpstr>
      <vt:lpstr>Arial Black</vt:lpstr>
      <vt:lpstr>Calibri</vt:lpstr>
      <vt:lpstr>Times New Roman</vt:lpstr>
      <vt:lpstr>Wingdings</vt:lpstr>
      <vt:lpstr>Office Theme</vt:lpstr>
      <vt:lpstr>Metody i techniki badania użyteczności  systemów informatycznych</vt:lpstr>
      <vt:lpstr>Plan prezentacji</vt:lpstr>
      <vt:lpstr>Prezentacja programu PowerPoint</vt:lpstr>
      <vt:lpstr>Prezentacja programu PowerPoint</vt:lpstr>
      <vt:lpstr>Narzędzia online</vt:lpstr>
      <vt:lpstr>Narzędzia online</vt:lpstr>
      <vt:lpstr>Narzędzia online</vt:lpstr>
      <vt:lpstr>Oprogramowanie laboratoryjne</vt:lpstr>
      <vt:lpstr>Oprogramowanie laboratoryjne</vt:lpstr>
      <vt:lpstr>Oprogramowanie laboratoryjne</vt:lpstr>
      <vt:lpstr>Oprogramowanie laboratoryjne</vt:lpstr>
      <vt:lpstr>Oprogramowanie laboratoryjne</vt:lpstr>
      <vt:lpstr>Jakość vs użyteczność</vt:lpstr>
      <vt:lpstr>Użyteczność a normy ISO</vt:lpstr>
      <vt:lpstr>Użyteczność a normy ISO</vt:lpstr>
      <vt:lpstr>Użyteczność wg Nielsena</vt:lpstr>
      <vt:lpstr>Użyteczność wg Nielsena</vt:lpstr>
      <vt:lpstr>Użyteczność wg Nielsena</vt:lpstr>
      <vt:lpstr>Użyteczność jako składnik jakości</vt:lpstr>
      <vt:lpstr>Użyteczność jako składnik jakości</vt:lpstr>
      <vt:lpstr>Użyteczność jako składnik jakości</vt:lpstr>
      <vt:lpstr>Użyteczność jako składnik jakości</vt:lpstr>
      <vt:lpstr>Użyteczność jako składnik jakości</vt:lpstr>
      <vt:lpstr>Metody eksperckie: ocena heurystyczna</vt:lpstr>
      <vt:lpstr>Metody eksperckie: ocena heurystyczna</vt:lpstr>
      <vt:lpstr>Metody eksperckie: przegląd wytycznych</vt:lpstr>
      <vt:lpstr>Metody eksperckie: przegląd poznawczy</vt:lpstr>
      <vt:lpstr>Metody eksperckie: przegląd poznawczy</vt:lpstr>
      <vt:lpstr>Metody eksperckie: analiza działań</vt:lpstr>
      <vt:lpstr>Metody eksperckie: analiza działań</vt:lpstr>
      <vt:lpstr>Metody eksperckie: inspekcje</vt:lpstr>
      <vt:lpstr>Metody odpytywania: wywiady</vt:lpstr>
      <vt:lpstr>Metody odpytywania: grupy focusowe</vt:lpstr>
      <vt:lpstr>Metody odpytywania: grupy focusowe</vt:lpstr>
      <vt:lpstr>Metody odpytywania: ankiety</vt:lpstr>
      <vt:lpstr>Metody odpytywania: ankiety</vt:lpstr>
      <vt:lpstr>Metody testów z użytkownikami:  myślenie na głos</vt:lpstr>
      <vt:lpstr>Metody testów z użytkownikami:  myślenie na głos</vt:lpstr>
      <vt:lpstr>Metody testów z użytkownikami:  myślenie na głos</vt:lpstr>
      <vt:lpstr>Metody testów z użytkownikami:  pomiar wydajności</vt:lpstr>
      <vt:lpstr>Metody testów z użytkownikami:  pomiar wydajności</vt:lpstr>
      <vt:lpstr>Metody testów z użytkownikami:  analiza logów</vt:lpstr>
      <vt:lpstr>Metody testów z użytkownikami:  analiza logów</vt:lpstr>
      <vt:lpstr>Metody testów z użytkownikami:  obserwacja pola działania</vt:lpstr>
      <vt:lpstr>Metody testów z użytkownikami:  obserwacja pola działania</vt:lpstr>
      <vt:lpstr>Metody testów z użytkownikami:  inne testy z użytkownikami</vt:lpstr>
      <vt:lpstr>Metody testów z użytkownikami:  inne testy z użytkownikami</vt:lpstr>
      <vt:lpstr>Metody testów z użytkownikami:  inne testy z użytkownikami</vt:lpstr>
      <vt:lpstr>Kryteria oceny</vt:lpstr>
      <vt:lpstr>Metody oceny jakości serwisów</vt:lpstr>
      <vt:lpstr>Metoda eQual</vt:lpstr>
      <vt:lpstr>Metoda eQual</vt:lpstr>
      <vt:lpstr>Metoda eQual</vt:lpstr>
      <vt:lpstr>Metoda eQual</vt:lpstr>
      <vt:lpstr>Metoda eQual</vt:lpstr>
      <vt:lpstr>Metoda eQual</vt:lpstr>
      <vt:lpstr>Web Portal Site Quality</vt:lpstr>
      <vt:lpstr>Web Portal Site Quality</vt:lpstr>
      <vt:lpstr>Web Portal Site Quality</vt:lpstr>
      <vt:lpstr>Web Portal Site Quality</vt:lpstr>
      <vt:lpstr>Metoda Ahn</vt:lpstr>
      <vt:lpstr>Metoda Ahn</vt:lpstr>
      <vt:lpstr>Metoda Ahn</vt:lpstr>
      <vt:lpstr>Metoda SiteQual</vt:lpstr>
      <vt:lpstr>Metoda SiteQual</vt:lpstr>
      <vt:lpstr>Metoda SiteQual</vt:lpstr>
      <vt:lpstr>Metoda SiteQual</vt:lpstr>
      <vt:lpstr>Website Evaluation Questionnaire</vt:lpstr>
      <vt:lpstr>Website Evaluation Questionnaire</vt:lpstr>
      <vt:lpstr>Website Evaluation Questionnaire</vt:lpstr>
      <vt:lpstr>Website Evaluation Questionnaire</vt:lpstr>
      <vt:lpstr>Website Evaluation Questionnaire</vt:lpstr>
      <vt:lpstr>Website Quality Model</vt:lpstr>
      <vt:lpstr>Website Quality Model</vt:lpstr>
      <vt:lpstr>Website Quality Model</vt:lpstr>
      <vt:lpstr>SERVQUAL</vt:lpstr>
      <vt:lpstr>E-S-QUAL i E-ReS-Qual</vt:lpstr>
      <vt:lpstr>E-S-QUAL i E-ReS-Qual</vt:lpstr>
      <vt:lpstr>Website Attribute Evaluation System</vt:lpstr>
      <vt:lpstr>Przykładowe badania</vt:lpstr>
      <vt:lpstr>Przykładowe badania</vt:lpstr>
      <vt:lpstr>Przykładowe badania</vt:lpstr>
      <vt:lpstr>Przykładowe badania</vt:lpstr>
      <vt:lpstr>Przykładowe badania</vt:lpstr>
      <vt:lpstr>Przykładowe badania</vt:lpstr>
      <vt:lpstr>Strefy zainteresowań</vt:lpstr>
      <vt:lpstr>Strefy zainteresowań</vt:lpstr>
      <vt:lpstr>Badania dynamiczne i UX</vt:lpstr>
      <vt:lpstr>Badania dynamiczne i UX</vt:lpstr>
      <vt:lpstr>Strony docelowe i krótka ekspozycja</vt:lpstr>
      <vt:lpstr>Wybór wariantów projektowych</vt:lpstr>
      <vt:lpstr>Zachowania w systemach e-commerce</vt:lpstr>
      <vt:lpstr>Badania porównawcze</vt:lpstr>
      <vt:lpstr>Przejawy ślepoty bannerowej</vt:lpstr>
      <vt:lpstr>Składowe kosztów realizacji badań</vt:lpstr>
      <vt:lpstr>Podsumowanie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</dc:creator>
  <cp:lastModifiedBy>Kamil Bortko</cp:lastModifiedBy>
  <cp:revision>2</cp:revision>
  <dcterms:created xsi:type="dcterms:W3CDTF">2020-12-15T19:40:50Z</dcterms:created>
  <dcterms:modified xsi:type="dcterms:W3CDTF">2020-12-16T10:40:52Z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2020-05-14T00:00:00Z</vt:filetime>
  </property>
  <property fmtid="{D5CDD505-2E9C-101B-9397-08002B2CF9AE}" pid="3" name="Creator">
    <vt:lpwstr>Microsoft® PowerPoint® dla Microsoft 365</vt:lpwstr>
  </property>
  <property fmtid="{D5CDD505-2E9C-101B-9397-08002B2CF9AE}" pid="4" name="LastSaved">
    <vt:filetime>2020-12-15T00:00:00Z</vt:filetime>
  </property>
</Properties>
</file>